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3" r:id="rId2"/>
    <p:sldId id="296" r:id="rId3"/>
    <p:sldId id="291" r:id="rId4"/>
    <p:sldId id="292" r:id="rId5"/>
    <p:sldId id="280" r:id="rId6"/>
    <p:sldId id="293" r:id="rId7"/>
    <p:sldId id="288" r:id="rId8"/>
    <p:sldId id="298" r:id="rId9"/>
    <p:sldId id="299" r:id="rId10"/>
    <p:sldId id="300" r:id="rId11"/>
    <p:sldId id="289" r:id="rId12"/>
    <p:sldId id="302" r:id="rId13"/>
    <p:sldId id="279" r:id="rId14"/>
    <p:sldId id="285" r:id="rId15"/>
    <p:sldId id="286" r:id="rId16"/>
    <p:sldId id="303" r:id="rId17"/>
    <p:sldId id="304" r:id="rId18"/>
    <p:sldId id="281" r:id="rId19"/>
    <p:sldId id="306" r:id="rId20"/>
    <p:sldId id="307" r:id="rId21"/>
    <p:sldId id="268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지민" initials="김지" lastIdx="1" clrIdx="0">
    <p:extLst>
      <p:ext uri="{19B8F6BF-5375-455C-9EA6-DF929625EA0E}">
        <p15:presenceInfo xmlns:p15="http://schemas.microsoft.com/office/powerpoint/2012/main" userId="3445c5d5cc012ec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4D50"/>
    <a:srgbClr val="F9D13B"/>
    <a:srgbClr val="FBAF41"/>
    <a:srgbClr val="F8B141"/>
    <a:srgbClr val="F2F4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76" autoAdjust="0"/>
    <p:restoredTop sz="95764" autoAdjust="0"/>
  </p:normalViewPr>
  <p:slideViewPr>
    <p:cSldViewPr snapToGrid="0">
      <p:cViewPr varScale="1">
        <p:scale>
          <a:sx n="56" d="100"/>
          <a:sy n="56" d="100"/>
        </p:scale>
        <p:origin x="68" y="9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D01AC2-3B1A-4E14-9366-D612B2F2A2E7}" type="datetimeFigureOut">
              <a:rPr lang="ko-KR" altLang="en-US" smtClean="0"/>
              <a:t>2024-09-01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68A5AA-6D7A-4971-8D08-CD8AF257C9E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034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68A5AA-6D7A-4971-8D08-CD8AF257C9EE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160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5076CE-CF19-4A0F-8087-DF8F1F381B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C3AC474-A0DA-49DA-9744-D60D2162ED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B657F6-C0E5-4628-9A7B-761ABDBD5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58F3-E23D-4E0D-894E-426DC86E4817}" type="datetimeFigureOut">
              <a:rPr lang="ko-KR" altLang="en-US" smtClean="0"/>
              <a:t>2024-09-01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C5B401-9D97-4F84-B577-A34FB67FE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AB33D6-8FEB-4A75-960F-E6D28EC2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5E7C2-814B-4274-949D-D5B5F003D3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434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815A3-E685-4E71-9A93-9BA8E535C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7ECC61-B154-4582-96C1-0225938A91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0C83F4-CFDC-409B-AD7C-5A66D0646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58F3-E23D-4E0D-894E-426DC86E4817}" type="datetimeFigureOut">
              <a:rPr lang="ko-KR" altLang="en-US" smtClean="0"/>
              <a:t>2024-09-01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F654D7-ED59-4E10-9D00-736F6472E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23ED24-F066-47AE-A56A-A778ADA87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5E7C2-814B-4274-949D-D5B5F003D3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248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EFD2696-03A9-4FFD-BF65-2CF35439A2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8C0D48-1C15-4EC1-A1C6-53CD6D136E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BABACC-DF1D-4590-B3F7-1B83700FB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58F3-E23D-4E0D-894E-426DC86E4817}" type="datetimeFigureOut">
              <a:rPr lang="ko-KR" altLang="en-US" smtClean="0"/>
              <a:t>2024-09-01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688C3F-8354-4A30-9028-8325ADE8F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92ACDB-BBB1-408C-AE28-8FAFC62D9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5E7C2-814B-4274-949D-D5B5F003D3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893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0B9317-79FC-40AF-9199-FE96BF255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EE9574-4F8B-48B4-AE9B-79097BEEB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488345-7849-4507-AA7F-6968DEB1E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58F3-E23D-4E0D-894E-426DC86E4817}" type="datetimeFigureOut">
              <a:rPr lang="ko-KR" altLang="en-US" smtClean="0"/>
              <a:t>2024-09-01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0E6E6B-480F-4889-A5AD-F4B012B0E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0D9D674-3F68-4EC5-86A0-0F102AB01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5E7C2-814B-4274-949D-D5B5F003D3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641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04D0E0-4BC3-4000-80C1-2EDC70CB0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2054889-FDA0-49F2-9D5C-BE1CFC476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189B80-3567-4B9A-9DEB-612992892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58F3-E23D-4E0D-894E-426DC86E4817}" type="datetimeFigureOut">
              <a:rPr lang="ko-KR" altLang="en-US" smtClean="0"/>
              <a:t>2024-09-01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70AA03-2AF7-4B96-A316-C8C8D8C5D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FC0DE7-6258-4CEB-B18E-E5998E65E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5E7C2-814B-4274-949D-D5B5F003D3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563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4CC6C-A259-4991-8FEA-A0EC89BD2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1E6FC7-7D05-4DF5-826E-AAC176772B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744E7D3-F5C4-4B76-8068-6B6B4DBDF4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A2677D-84BF-4AB6-819D-0CE5D56FA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58F3-E23D-4E0D-894E-426DC86E4817}" type="datetimeFigureOut">
              <a:rPr lang="ko-KR" altLang="en-US" smtClean="0"/>
              <a:t>2024-09-01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238935-42C0-4067-AABB-DD1D95007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5EBC59-13A9-481A-95BF-FC37D292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5E7C2-814B-4274-949D-D5B5F003D3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466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E119DE-F3FA-4C86-90DA-6162DA30F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948842-BA1A-4BF9-AC43-8E1D549A80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E8C4AE7-7FD2-468F-A874-D39B34BDBE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0E2CC92-1A40-4451-804A-FD461D0361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36E74E2-1927-4FE2-A1FA-5E68664139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DE5F515-8ED8-4419-941A-6D0ED402A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58F3-E23D-4E0D-894E-426DC86E4817}" type="datetimeFigureOut">
              <a:rPr lang="ko-KR" altLang="en-US" smtClean="0"/>
              <a:t>2024-09-01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DB87EE1-07A8-4AA6-B24D-FE206DD98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FDB0EBF-2268-4B89-BDC4-E643AF6AB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5E7C2-814B-4274-949D-D5B5F003D3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359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D0CE06-BB4A-42AB-A9B6-075EFF08C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93EC0A-D9F4-4D7F-A46C-7802A04D4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58F3-E23D-4E0D-894E-426DC86E4817}" type="datetimeFigureOut">
              <a:rPr lang="ko-KR" altLang="en-US" smtClean="0"/>
              <a:t>2024-09-01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980F8DB-D8DB-4C31-B80A-B521A9454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6631EE-76F0-4897-A0CC-1A3C8016D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5E7C2-814B-4274-949D-D5B5F003D3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791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77F3D6C-870A-496D-94B1-028EFF858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58F3-E23D-4E0D-894E-426DC86E4817}" type="datetimeFigureOut">
              <a:rPr lang="ko-KR" altLang="en-US" smtClean="0"/>
              <a:t>2024-09-01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DF77D41-4611-456C-8710-F5FFD3F63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95DB0B-4D97-443B-A7EB-515926A7D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5E7C2-814B-4274-949D-D5B5F003D3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657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CFFC03-0BCE-486F-80A5-3067E6D4E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CDB98D-2994-43FD-BCE9-7CBF95285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911BCC-62A1-4E00-ABD8-173836CD4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99C397-FC72-46F4-A3A3-7651A2253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58F3-E23D-4E0D-894E-426DC86E4817}" type="datetimeFigureOut">
              <a:rPr lang="ko-KR" altLang="en-US" smtClean="0"/>
              <a:t>2024-09-01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64D16F-00F9-44D9-876A-635A2B082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9D1008-1421-464B-BB3B-7BC8536A7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5E7C2-814B-4274-949D-D5B5F003D3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767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8BA584-5427-4276-890F-5A0E9AE21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DEABFAC-E918-4D5F-8B0D-06BCE1BB2C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14F67E0-EED9-4587-82CC-8BDE8F2571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A16DB8-A634-4C56-B6F0-4C6A75416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158F3-E23D-4E0D-894E-426DC86E4817}" type="datetimeFigureOut">
              <a:rPr lang="ko-KR" altLang="en-US" smtClean="0"/>
              <a:t>2024-09-01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B624FF-F092-456C-B5D7-41197A2F6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3351AA-472E-4A9C-8FDC-66D01A3A6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5E7C2-814B-4274-949D-D5B5F003D3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91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6E53EB6-6F7D-44AA-B219-6C80D52BE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CABAF3-ADEA-4D6E-BB80-75DCC8E0F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74ACEC-C047-40BB-BDBC-4B5A44DF31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158F3-E23D-4E0D-894E-426DC86E4817}" type="datetimeFigureOut">
              <a:rPr lang="ko-KR" altLang="en-US" smtClean="0"/>
              <a:t>2024-09-01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B5A56D-2988-4BDC-AE51-11AB16D3A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339BED-57D2-4115-A1A2-6945E9D73A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5E7C2-814B-4274-949D-D5B5F003D3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730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emf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416D8173-9CFA-4D85-8D3C-57CB4CE5F0ED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4F4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B491BAC-4867-4838-ACBF-ABF1DFB86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5408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rgbClr val="F2F4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교통 안전 시설</a:t>
            </a:r>
            <a:br>
              <a:rPr lang="en-US" altLang="ko-KR" sz="4000" dirty="0">
                <a:solidFill>
                  <a:srgbClr val="F2F4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4000" dirty="0">
                <a:solidFill>
                  <a:srgbClr val="F2F4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가시성 및 시인성 증진 방향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9801C61-0039-46FF-9F45-EBF76F9C2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5646"/>
            <a:ext cx="9144000" cy="1655762"/>
          </a:xfrm>
        </p:spPr>
        <p:txBody>
          <a:bodyPr>
            <a:normAutofit/>
          </a:bodyPr>
          <a:lstStyle/>
          <a:p>
            <a:r>
              <a:rPr lang="ko-KR" altLang="en-US" b="1" dirty="0">
                <a:solidFill>
                  <a:srgbClr val="F2F4F0"/>
                </a:solidFill>
              </a:rPr>
              <a:t>김지민</a:t>
            </a:r>
          </a:p>
        </p:txBody>
      </p:sp>
    </p:spTree>
    <p:extLst>
      <p:ext uri="{BB962C8B-B14F-4D97-AF65-F5344CB8AC3E}">
        <p14:creationId xmlns:p14="http://schemas.microsoft.com/office/powerpoint/2010/main" val="130809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A9EA9140-A93D-4E51-93E7-B3F620DA47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61" t="15738" r="9848" b="5350"/>
          <a:stretch/>
        </p:blipFill>
        <p:spPr>
          <a:xfrm>
            <a:off x="1926883" y="1178578"/>
            <a:ext cx="8338228" cy="469025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B69E233-F4DE-44FB-8BFB-E94EECCB6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328"/>
            <a:ext cx="10515600" cy="413089"/>
          </a:xfrm>
        </p:spPr>
        <p:txBody>
          <a:bodyPr>
            <a:noAutofit/>
          </a:bodyPr>
          <a:lstStyle/>
          <a:p>
            <a:r>
              <a:rPr lang="ko-KR" altLang="en-US" sz="28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로드뷰</a:t>
            </a:r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확인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04EB3A3-6964-40AD-9857-69B7AFE895D9}"/>
              </a:ext>
            </a:extLst>
          </p:cNvPr>
          <p:cNvCxnSpPr>
            <a:cxnSpLocks/>
          </p:cNvCxnSpPr>
          <p:nvPr/>
        </p:nvCxnSpPr>
        <p:spPr>
          <a:xfrm>
            <a:off x="838200" y="948211"/>
            <a:ext cx="10515600" cy="0"/>
          </a:xfrm>
          <a:prstGeom prst="line">
            <a:avLst/>
          </a:prstGeom>
          <a:ln w="38100">
            <a:solidFill>
              <a:srgbClr val="4F4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AD1E05A-82AC-4DB9-809D-5006B1AB733E}"/>
              </a:ext>
            </a:extLst>
          </p:cNvPr>
          <p:cNvSpPr txBox="1"/>
          <p:nvPr/>
        </p:nvSpPr>
        <p:spPr>
          <a:xfrm>
            <a:off x="5758774" y="6379960"/>
            <a:ext cx="674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- 9 -</a:t>
            </a:r>
            <a:endParaRPr lang="ko-KR" altLang="en-US" sz="14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333EA6-B2AD-424C-81BA-3D04ECA8E53E}"/>
              </a:ext>
            </a:extLst>
          </p:cNvPr>
          <p:cNvSpPr txBox="1"/>
          <p:nvPr/>
        </p:nvSpPr>
        <p:spPr>
          <a:xfrm>
            <a:off x="1926886" y="5868833"/>
            <a:ext cx="833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경기도 화성시 </a:t>
            </a:r>
            <a:r>
              <a:rPr lang="en-US" altLang="ko-KR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-</a:t>
            </a:r>
            <a:r>
              <a:rPr lang="ko-KR" altLang="en-US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진로변경방법위반 </a:t>
            </a:r>
            <a:r>
              <a:rPr lang="en-US" altLang="ko-KR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50</a:t>
            </a:r>
            <a:r>
              <a:rPr lang="ko-KR" altLang="en-US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건 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8269B64-F84D-4108-AC1D-4F7DB08C29D0}"/>
              </a:ext>
            </a:extLst>
          </p:cNvPr>
          <p:cNvSpPr/>
          <p:nvPr/>
        </p:nvSpPr>
        <p:spPr>
          <a:xfrm>
            <a:off x="5357358" y="3642905"/>
            <a:ext cx="497767" cy="49776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0CA14CF-DA9B-4D61-9EA3-6C51E2C1D6F4}"/>
              </a:ext>
            </a:extLst>
          </p:cNvPr>
          <p:cNvCxnSpPr>
            <a:cxnSpLocks/>
          </p:cNvCxnSpPr>
          <p:nvPr/>
        </p:nvCxnSpPr>
        <p:spPr>
          <a:xfrm>
            <a:off x="1822315" y="3429000"/>
            <a:ext cx="34518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CAD212A-3E63-4ED8-B2F7-CD774395D208}"/>
              </a:ext>
            </a:extLst>
          </p:cNvPr>
          <p:cNvCxnSpPr>
            <a:cxnSpLocks/>
          </p:cNvCxnSpPr>
          <p:nvPr/>
        </p:nvCxnSpPr>
        <p:spPr>
          <a:xfrm flipH="1" flipV="1">
            <a:off x="5274211" y="3429000"/>
            <a:ext cx="166293" cy="2556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823D786-DAB1-4683-8DE2-F4C1C64B373C}"/>
              </a:ext>
            </a:extLst>
          </p:cNvPr>
          <p:cNvSpPr txBox="1"/>
          <p:nvPr/>
        </p:nvSpPr>
        <p:spPr>
          <a:xfrm>
            <a:off x="172504" y="2828835"/>
            <a:ext cx="16498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직진 금지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차선이지만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</a:t>
            </a:r>
          </a:p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분기점 직후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짧은 시인 거리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C3AC7983-EBBF-4B45-B3A4-AD01D5DB36AB}"/>
              </a:ext>
            </a:extLst>
          </p:cNvPr>
          <p:cNvSpPr/>
          <p:nvPr/>
        </p:nvSpPr>
        <p:spPr>
          <a:xfrm>
            <a:off x="6069099" y="2477324"/>
            <a:ext cx="497767" cy="49776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09A0786A-466E-49E8-A848-E8D679115995}"/>
              </a:ext>
            </a:extLst>
          </p:cNvPr>
          <p:cNvCxnSpPr>
            <a:cxnSpLocks/>
          </p:cNvCxnSpPr>
          <p:nvPr/>
        </p:nvCxnSpPr>
        <p:spPr>
          <a:xfrm>
            <a:off x="6625638" y="3193937"/>
            <a:ext cx="37375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95A43DD-519C-47B8-8C28-4F8728FCDB94}"/>
              </a:ext>
            </a:extLst>
          </p:cNvPr>
          <p:cNvSpPr txBox="1"/>
          <p:nvPr/>
        </p:nvSpPr>
        <p:spPr>
          <a:xfrm>
            <a:off x="10497392" y="2735154"/>
            <a:ext cx="1356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차선 설명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표지판 부재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B7EC89B-D15A-49FE-9011-AB4DD4F4A215}"/>
              </a:ext>
            </a:extLst>
          </p:cNvPr>
          <p:cNvCxnSpPr>
            <a:cxnSpLocks/>
          </p:cNvCxnSpPr>
          <p:nvPr/>
        </p:nvCxnSpPr>
        <p:spPr>
          <a:xfrm flipH="1" flipV="1">
            <a:off x="6459345" y="2938328"/>
            <a:ext cx="166293" cy="2556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544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69E233-F4DE-44FB-8BFB-E94EECCB6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328"/>
            <a:ext cx="10515600" cy="413089"/>
          </a:xfrm>
        </p:spPr>
        <p:txBody>
          <a:bodyPr>
            <a:noAutofit/>
          </a:bodyPr>
          <a:lstStyle/>
          <a:p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문제점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05A140-7EEF-45F7-964D-3575D7767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0045"/>
            <a:ext cx="10515600" cy="5188082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ko-KR" altLang="en-US" sz="40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교통 안전 시설이 보이지 않는다</a:t>
            </a:r>
            <a:r>
              <a:rPr lang="en-US" altLang="ko-KR" sz="40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.</a:t>
            </a:r>
            <a:endParaRPr lang="ko-KR" altLang="en-US" sz="40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04EB3A3-6964-40AD-9857-69B7AFE895D9}"/>
              </a:ext>
            </a:extLst>
          </p:cNvPr>
          <p:cNvCxnSpPr>
            <a:cxnSpLocks/>
          </p:cNvCxnSpPr>
          <p:nvPr/>
        </p:nvCxnSpPr>
        <p:spPr>
          <a:xfrm>
            <a:off x="838200" y="948211"/>
            <a:ext cx="10515600" cy="0"/>
          </a:xfrm>
          <a:prstGeom prst="line">
            <a:avLst/>
          </a:prstGeom>
          <a:ln w="38100">
            <a:solidFill>
              <a:srgbClr val="4F4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AD1E05A-82AC-4DB9-809D-5006B1AB733E}"/>
              </a:ext>
            </a:extLst>
          </p:cNvPr>
          <p:cNvSpPr txBox="1"/>
          <p:nvPr/>
        </p:nvSpPr>
        <p:spPr>
          <a:xfrm>
            <a:off x="5713378" y="6379960"/>
            <a:ext cx="765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- 10 -</a:t>
            </a:r>
            <a:endParaRPr lang="ko-KR" altLang="en-US" sz="14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8313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>
            <a:extLst>
              <a:ext uri="{FF2B5EF4-FFF2-40B4-BE49-F238E27FC236}">
                <a16:creationId xmlns:a16="http://schemas.microsoft.com/office/drawing/2014/main" id="{053AEFD6-34DA-4F93-AA91-42E4FC1CBD0A}"/>
              </a:ext>
            </a:extLst>
          </p:cNvPr>
          <p:cNvGrpSpPr/>
          <p:nvPr/>
        </p:nvGrpSpPr>
        <p:grpSpPr>
          <a:xfrm>
            <a:off x="838200" y="1064062"/>
            <a:ext cx="10515600" cy="2105451"/>
            <a:chOff x="838200" y="1064062"/>
            <a:chExt cx="10515600" cy="2105451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5B549A64-CAF6-4DEC-8339-638858DE0CE0}"/>
                </a:ext>
              </a:extLst>
            </p:cNvPr>
            <p:cNvSpPr/>
            <p:nvPr/>
          </p:nvSpPr>
          <p:spPr>
            <a:xfrm>
              <a:off x="838200" y="1293965"/>
              <a:ext cx="10515600" cy="1543455"/>
            </a:xfrm>
            <a:prstGeom prst="roundRect">
              <a:avLst/>
            </a:prstGeom>
            <a:noFill/>
            <a:ln w="38100">
              <a:solidFill>
                <a:srgbClr val="4F4D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4F4D50"/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8D1311E-DBD3-47EF-B5D6-A86F435F7992}"/>
                </a:ext>
              </a:extLst>
            </p:cNvPr>
            <p:cNvGrpSpPr/>
            <p:nvPr/>
          </p:nvGrpSpPr>
          <p:grpSpPr>
            <a:xfrm>
              <a:off x="5265906" y="1064062"/>
              <a:ext cx="1654998" cy="1021083"/>
              <a:chOff x="5265906" y="1235732"/>
              <a:chExt cx="1654998" cy="897868"/>
            </a:xfrm>
            <a:solidFill>
              <a:schemeClr val="bg1"/>
            </a:solidFill>
          </p:grpSpPr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E321E703-FC0E-466A-9F7C-180D325BCEF1}"/>
                  </a:ext>
                </a:extLst>
              </p:cNvPr>
              <p:cNvSpPr/>
              <p:nvPr/>
            </p:nvSpPr>
            <p:spPr>
              <a:xfrm>
                <a:off x="5265906" y="1744494"/>
                <a:ext cx="1653703" cy="38910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1A8767C-38B8-419B-9E60-A8AAF90C9AD6}"/>
                  </a:ext>
                </a:extLst>
              </p:cNvPr>
              <p:cNvSpPr txBox="1"/>
              <p:nvPr/>
            </p:nvSpPr>
            <p:spPr>
              <a:xfrm>
                <a:off x="5271093" y="1235732"/>
                <a:ext cx="1649811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a옛날사진관4" panose="02020600000000000000" pitchFamily="18" charset="-127"/>
                    <a:ea typeface="a옛날사진관4" panose="02020600000000000000" pitchFamily="18" charset="-127"/>
                  </a:rPr>
                  <a:t>교통 안전 시설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DF51D2-73CB-4A37-9DCB-C287A71A0605}"/>
                </a:ext>
              </a:extLst>
            </p:cNvPr>
            <p:cNvSpPr txBox="1"/>
            <p:nvPr/>
          </p:nvSpPr>
          <p:spPr>
            <a:xfrm>
              <a:off x="6372948" y="2861736"/>
              <a:ext cx="49808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400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# </a:t>
              </a:r>
              <a:r>
                <a:rPr lang="ko-KR" altLang="en-US" sz="1400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도로교통공단과 경찰청에서 사용하는 </a:t>
              </a:r>
              <a:r>
                <a:rPr lang="en-US" altLang="ko-KR" sz="1400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‘</a:t>
              </a:r>
              <a:r>
                <a:rPr lang="ko-KR" altLang="en-US" sz="1400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교통 안전 시설</a:t>
              </a:r>
              <a:r>
                <a:rPr lang="en-US" altLang="ko-KR" sz="1400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’</a:t>
              </a:r>
              <a:r>
                <a:rPr lang="ko-KR" altLang="en-US" sz="1400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 정의</a:t>
              </a:r>
            </a:p>
          </p:txBody>
        </p:sp>
        <p:sp>
          <p:nvSpPr>
            <p:cNvPr id="12" name="더하기 기호 11">
              <a:extLst>
                <a:ext uri="{FF2B5EF4-FFF2-40B4-BE49-F238E27FC236}">
                  <a16:creationId xmlns:a16="http://schemas.microsoft.com/office/drawing/2014/main" id="{8C4D218C-931E-4660-A3F9-1D67E369DB20}"/>
                </a:ext>
              </a:extLst>
            </p:cNvPr>
            <p:cNvSpPr/>
            <p:nvPr/>
          </p:nvSpPr>
          <p:spPr>
            <a:xfrm>
              <a:off x="4433406" y="1820473"/>
              <a:ext cx="490437" cy="490437"/>
            </a:xfrm>
            <a:prstGeom prst="mathPlus">
              <a:avLst/>
            </a:prstGeom>
            <a:solidFill>
              <a:srgbClr val="4F4D50"/>
            </a:solidFill>
            <a:ln w="38100">
              <a:solidFill>
                <a:srgbClr val="4F4D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더하기 기호 13">
              <a:extLst>
                <a:ext uri="{FF2B5EF4-FFF2-40B4-BE49-F238E27FC236}">
                  <a16:creationId xmlns:a16="http://schemas.microsoft.com/office/drawing/2014/main" id="{F49EBEA6-D113-46C2-8E78-A0E9A04B5262}"/>
                </a:ext>
              </a:extLst>
            </p:cNvPr>
            <p:cNvSpPr/>
            <p:nvPr/>
          </p:nvSpPr>
          <p:spPr>
            <a:xfrm>
              <a:off x="7369368" y="1832755"/>
              <a:ext cx="490437" cy="490437"/>
            </a:xfrm>
            <a:prstGeom prst="mathPlus">
              <a:avLst/>
            </a:prstGeom>
            <a:solidFill>
              <a:srgbClr val="4F4D50"/>
            </a:solidFill>
            <a:ln w="38100">
              <a:solidFill>
                <a:srgbClr val="4F4D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F33FA342-1C17-455E-8067-5CB5465DBD6D}"/>
                </a:ext>
              </a:extLst>
            </p:cNvPr>
            <p:cNvGrpSpPr/>
            <p:nvPr/>
          </p:nvGrpSpPr>
          <p:grpSpPr>
            <a:xfrm>
              <a:off x="5372932" y="1547489"/>
              <a:ext cx="1439649" cy="787143"/>
              <a:chOff x="5265905" y="1631773"/>
              <a:chExt cx="1439649" cy="787143"/>
            </a:xfrm>
          </p:grpSpPr>
          <p:pic>
            <p:nvPicPr>
              <p:cNvPr id="1026" name="Picture 2" descr="우회전 금지 교통 표지판의 도로 그림에 우회전 표지판 없음 | 프리미엄 벡터">
                <a:extLst>
                  <a:ext uri="{FF2B5EF4-FFF2-40B4-BE49-F238E27FC236}">
                    <a16:creationId xmlns:a16="http://schemas.microsoft.com/office/drawing/2014/main" id="{62393CE3-EFA4-445B-925B-5CBFC23A3EE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12" t="8395" r="8453" b="8395"/>
              <a:stretch/>
            </p:blipFill>
            <p:spPr bwMode="auto">
              <a:xfrm>
                <a:off x="5265905" y="1631773"/>
                <a:ext cx="790201" cy="7871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제로안전/무재해를 위한 안전쇼핑몰">
                <a:extLst>
                  <a:ext uri="{FF2B5EF4-FFF2-40B4-BE49-F238E27FC236}">
                    <a16:creationId xmlns:a16="http://schemas.microsoft.com/office/drawing/2014/main" id="{F237A738-44DC-43D4-983D-D47C2EC8D0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906" t="20894" r="19906" b="20826"/>
              <a:stretch/>
            </p:blipFill>
            <p:spPr bwMode="auto">
              <a:xfrm>
                <a:off x="5915353" y="1646144"/>
                <a:ext cx="790201" cy="7651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0259469-0CD5-4800-8C56-20E91E32327E}"/>
                </a:ext>
              </a:extLst>
            </p:cNvPr>
            <p:cNvSpPr txBox="1"/>
            <p:nvPr/>
          </p:nvSpPr>
          <p:spPr>
            <a:xfrm>
              <a:off x="5354414" y="2358948"/>
              <a:ext cx="1476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교통 안전 표지</a:t>
              </a: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7876582-D574-44FE-B775-CC1A07DDF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81626" y="1747117"/>
              <a:ext cx="2602692" cy="403341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DDFCF5B-DC48-407F-9B29-8E4D90317CDE}"/>
                </a:ext>
              </a:extLst>
            </p:cNvPr>
            <p:cNvSpPr txBox="1"/>
            <p:nvPr/>
          </p:nvSpPr>
          <p:spPr>
            <a:xfrm>
              <a:off x="1944629" y="2360602"/>
              <a:ext cx="1476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교통 노면 표시</a:t>
              </a:r>
            </a:p>
          </p:txBody>
        </p:sp>
        <p:pic>
          <p:nvPicPr>
            <p:cNvPr id="1032" name="Picture 8" descr="품목별 상품 (품목별 상품) 상세보기 - 품목별 상품">
              <a:extLst>
                <a:ext uri="{FF2B5EF4-FFF2-40B4-BE49-F238E27FC236}">
                  <a16:creationId xmlns:a16="http://schemas.microsoft.com/office/drawing/2014/main" id="{D23C1805-3DAB-42C0-A18A-87DF319B592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9" t="28786" r="1571" b="26322"/>
            <a:stretch/>
          </p:blipFill>
          <p:spPr bwMode="auto">
            <a:xfrm>
              <a:off x="8412024" y="1648095"/>
              <a:ext cx="2403796" cy="601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EAA0874-1D39-4D0A-B056-1BA2DC292398}"/>
                </a:ext>
              </a:extLst>
            </p:cNvPr>
            <p:cNvSpPr txBox="1"/>
            <p:nvPr/>
          </p:nvSpPr>
          <p:spPr>
            <a:xfrm>
              <a:off x="8770685" y="2358948"/>
              <a:ext cx="14766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a옛날사진관2" panose="02020600000000000000" pitchFamily="18" charset="-127"/>
                  <a:ea typeface="a옛날사진관2" panose="02020600000000000000" pitchFamily="18" charset="-127"/>
                </a:rPr>
                <a:t>교통 신호기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2F60090F-FBD2-4FCD-98A3-44818AAE6253}"/>
              </a:ext>
            </a:extLst>
          </p:cNvPr>
          <p:cNvSpPr txBox="1"/>
          <p:nvPr/>
        </p:nvSpPr>
        <p:spPr>
          <a:xfrm>
            <a:off x="3774332" y="3712531"/>
            <a:ext cx="46376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교통 안전 시설 부재로 인한</a:t>
            </a:r>
            <a:endParaRPr lang="en-US" altLang="ko-KR" sz="2000" dirty="0">
              <a:solidFill>
                <a:srgbClr val="FF0000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algn="ctr"/>
            <a:r>
              <a:rPr lang="ko-KR" altLang="en-US" sz="2000" dirty="0">
                <a:solidFill>
                  <a:srgbClr val="FF0000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민원 대량 발생</a:t>
            </a:r>
          </a:p>
        </p:txBody>
      </p:sp>
      <p:sp>
        <p:nvSpPr>
          <p:cNvPr id="32" name="화살표: 아래쪽 31">
            <a:extLst>
              <a:ext uri="{FF2B5EF4-FFF2-40B4-BE49-F238E27FC236}">
                <a16:creationId xmlns:a16="http://schemas.microsoft.com/office/drawing/2014/main" id="{B5056728-3514-4514-8458-925BF8280E64}"/>
              </a:ext>
            </a:extLst>
          </p:cNvPr>
          <p:cNvSpPr/>
          <p:nvPr/>
        </p:nvSpPr>
        <p:spPr>
          <a:xfrm>
            <a:off x="5987853" y="3145469"/>
            <a:ext cx="209805" cy="403100"/>
          </a:xfrm>
          <a:prstGeom prst="downArrow">
            <a:avLst/>
          </a:prstGeom>
          <a:solidFill>
            <a:srgbClr val="4F4D50"/>
          </a:solidFill>
          <a:ln>
            <a:solidFill>
              <a:srgbClr val="4F4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B05102-D22D-47E4-91CB-773BEE261803}"/>
              </a:ext>
            </a:extLst>
          </p:cNvPr>
          <p:cNvSpPr txBox="1"/>
          <p:nvPr/>
        </p:nvSpPr>
        <p:spPr>
          <a:xfrm>
            <a:off x="3773909" y="5294585"/>
            <a:ext cx="46376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교통 노면 표시</a:t>
            </a:r>
            <a:r>
              <a:rPr lang="en-US" altLang="ko-KR" sz="2000" dirty="0">
                <a:solidFill>
                  <a:srgbClr val="FF0000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교통 안전 표지</a:t>
            </a:r>
            <a:endParaRPr lang="en-US" altLang="ko-KR" sz="2000" dirty="0">
              <a:solidFill>
                <a:srgbClr val="FF0000"/>
              </a:solidFill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algn="ctr"/>
            <a:r>
              <a:rPr lang="en-US" altLang="ko-KR" sz="2000" dirty="0">
                <a:solidFill>
                  <a:srgbClr val="FF0000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2</a:t>
            </a:r>
            <a:r>
              <a:rPr lang="ko-KR" altLang="en-US" sz="2000" dirty="0">
                <a:solidFill>
                  <a:srgbClr val="FF0000"/>
                </a:solidFill>
                <a:latin typeface="a옛날사진관4" panose="02020600000000000000" pitchFamily="18" charset="-127"/>
                <a:ea typeface="a옛날사진관4" panose="02020600000000000000" pitchFamily="18" charset="-127"/>
              </a:rPr>
              <a:t>가지 측면에서 인사이트 도출</a:t>
            </a:r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67259E0E-1207-4E0A-9D9C-F473378C8030}"/>
              </a:ext>
            </a:extLst>
          </p:cNvPr>
          <p:cNvSpPr/>
          <p:nvPr/>
        </p:nvSpPr>
        <p:spPr>
          <a:xfrm>
            <a:off x="5987853" y="4655951"/>
            <a:ext cx="209805" cy="403100"/>
          </a:xfrm>
          <a:prstGeom prst="downArrow">
            <a:avLst/>
          </a:prstGeom>
          <a:solidFill>
            <a:srgbClr val="4F4D50"/>
          </a:solidFill>
          <a:ln>
            <a:solidFill>
              <a:srgbClr val="4F4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9421E922-F0BE-4B8B-9EE8-B80CD768D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328"/>
            <a:ext cx="10515600" cy="413089"/>
          </a:xfrm>
        </p:spPr>
        <p:txBody>
          <a:bodyPr>
            <a:noAutofit/>
          </a:bodyPr>
          <a:lstStyle/>
          <a:p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문제점 확인</a:t>
            </a:r>
          </a:p>
        </p:txBody>
      </p: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67E2F6B0-F535-49DC-A331-A9EC87F6BE51}"/>
              </a:ext>
            </a:extLst>
          </p:cNvPr>
          <p:cNvCxnSpPr>
            <a:cxnSpLocks/>
          </p:cNvCxnSpPr>
          <p:nvPr/>
        </p:nvCxnSpPr>
        <p:spPr>
          <a:xfrm>
            <a:off x="838200" y="948211"/>
            <a:ext cx="10515600" cy="0"/>
          </a:xfrm>
          <a:prstGeom prst="line">
            <a:avLst/>
          </a:prstGeom>
          <a:ln w="38100">
            <a:solidFill>
              <a:srgbClr val="4F4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6C41338-1E4F-4F68-AC49-5486EF1AF0C9}"/>
              </a:ext>
            </a:extLst>
          </p:cNvPr>
          <p:cNvSpPr txBox="1"/>
          <p:nvPr/>
        </p:nvSpPr>
        <p:spPr>
          <a:xfrm>
            <a:off x="5719864" y="6379960"/>
            <a:ext cx="752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- 11 -</a:t>
            </a:r>
            <a:endParaRPr lang="ko-KR" altLang="en-US" sz="14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421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69E233-F4DE-44FB-8BFB-E94EECCB6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328"/>
            <a:ext cx="10515600" cy="413089"/>
          </a:xfrm>
        </p:spPr>
        <p:txBody>
          <a:bodyPr>
            <a:noAutofit/>
          </a:bodyPr>
          <a:lstStyle/>
          <a:p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인사이트 도출 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1 - </a:t>
            </a:r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노면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04EB3A3-6964-40AD-9857-69B7AFE895D9}"/>
              </a:ext>
            </a:extLst>
          </p:cNvPr>
          <p:cNvCxnSpPr>
            <a:cxnSpLocks/>
          </p:cNvCxnSpPr>
          <p:nvPr/>
        </p:nvCxnSpPr>
        <p:spPr>
          <a:xfrm>
            <a:off x="838200" y="948211"/>
            <a:ext cx="10515600" cy="0"/>
          </a:xfrm>
          <a:prstGeom prst="line">
            <a:avLst/>
          </a:prstGeom>
          <a:ln w="38100">
            <a:solidFill>
              <a:srgbClr val="4F4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F65A7A7-A0AD-4E87-A99F-6B50B0004AEF}"/>
              </a:ext>
            </a:extLst>
          </p:cNvPr>
          <p:cNvSpPr txBox="1"/>
          <p:nvPr/>
        </p:nvSpPr>
        <p:spPr>
          <a:xfrm>
            <a:off x="4708186" y="1264629"/>
            <a:ext cx="664561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재귀반사</a:t>
            </a:r>
            <a:endParaRPr lang="en-US" altLang="ko-KR" sz="16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algn="just"/>
            <a:endParaRPr lang="en-US" altLang="ko-KR" sz="16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algn="just"/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반사체에 입사된 빛이 반사되어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sz="16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입사광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방향으로 되돌아오는 현상</a:t>
            </a:r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/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/>
            <a:r>
              <a:rPr lang="ko-KR" altLang="en-US" sz="1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인사이트</a:t>
            </a:r>
            <a:endParaRPr lang="en-US" altLang="ko-KR" sz="16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algn="just"/>
            <a:endParaRPr lang="en-US" altLang="ko-KR" sz="16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algn="just"/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‘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도로 노면 표시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’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의 </a:t>
            </a:r>
            <a:r>
              <a:rPr lang="ko-KR" altLang="en-US" sz="1600" dirty="0" err="1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재귀반사</a:t>
            </a:r>
            <a:r>
              <a:rPr lang="ko-KR" altLang="en-US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정도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에 의해서 </a:t>
            </a:r>
            <a:r>
              <a:rPr lang="ko-KR" altLang="en-US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운전자 시인성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이 달라진다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  <a:p>
            <a:pPr algn="just"/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운전자의 노면 시인성이 높아질수록 민원은 감소할 것이다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  <a:p>
            <a:pPr algn="just"/>
            <a:r>
              <a:rPr lang="en-US" altLang="ko-KR" sz="16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sklearn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의 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‘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다중 선형 회귀 분석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’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으로 사용 기간을 예측한다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  <a:p>
            <a:pPr algn="just"/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/>
            <a:r>
              <a:rPr lang="ko-KR" altLang="en-US" sz="1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다중 선형 </a:t>
            </a:r>
            <a:r>
              <a:rPr lang="ko-KR" altLang="en-US" sz="16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회귀식</a:t>
            </a:r>
            <a:r>
              <a:rPr lang="ko-KR" altLang="en-US" sz="1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변수</a:t>
            </a:r>
            <a:endParaRPr lang="en-US" altLang="ko-KR" sz="16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algn="just"/>
            <a:endParaRPr lang="en-US" altLang="ko-KR" sz="16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algn="just"/>
            <a:r>
              <a:rPr lang="ko-KR" altLang="en-US" sz="16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ㆍ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재설치가 필요한 도로 노면 재귀반사도 최솟값</a:t>
            </a:r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/>
            <a:r>
              <a:rPr lang="ko-KR" altLang="en-US" sz="16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ㆍ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설치 직후 도로 노면 재귀반사도 측정값</a:t>
            </a:r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/>
            <a:r>
              <a:rPr lang="ko-KR" altLang="en-US" sz="16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ㆍ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일일 도로 평균 교통량</a:t>
            </a:r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/>
            <a:r>
              <a:rPr lang="ko-KR" altLang="en-US" sz="16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ㆍ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노면 설치 직후 도로 사용 기간</a:t>
            </a:r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/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/>
            <a:r>
              <a:rPr lang="ko-KR" altLang="en-US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데이터 참조</a:t>
            </a:r>
            <a:r>
              <a:rPr lang="en-US" altLang="ko-KR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)</a:t>
            </a:r>
          </a:p>
          <a:p>
            <a:pPr algn="just"/>
            <a:r>
              <a:rPr lang="en-US" altLang="ko-KR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# </a:t>
            </a:r>
            <a:r>
              <a:rPr lang="ko-KR" altLang="en-US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경찰청 </a:t>
            </a:r>
            <a:r>
              <a:rPr lang="en-US" altLang="ko-KR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- 2022 </a:t>
            </a:r>
            <a:r>
              <a:rPr lang="ko-KR" altLang="en-US" sz="10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교통노면표시</a:t>
            </a:r>
            <a:r>
              <a:rPr lang="ko-KR" altLang="en-US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ko-KR" altLang="en-US" sz="10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설치ㆍ관리</a:t>
            </a:r>
            <a:r>
              <a:rPr lang="ko-KR" altLang="en-US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업무편람</a:t>
            </a:r>
            <a:endParaRPr lang="en-US" altLang="ko-KR" sz="10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/>
            <a:r>
              <a:rPr lang="en-US" altLang="ko-KR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# </a:t>
            </a:r>
            <a:r>
              <a:rPr lang="ko-KR" altLang="en-US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경찰청 </a:t>
            </a:r>
            <a:r>
              <a:rPr lang="en-US" altLang="ko-KR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– </a:t>
            </a:r>
            <a:r>
              <a:rPr lang="ko-KR" altLang="en-US" sz="10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교통노면표시</a:t>
            </a:r>
            <a:r>
              <a:rPr lang="ko-KR" altLang="en-US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ko-KR" altLang="en-US" sz="10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설치ㆍ관리</a:t>
            </a:r>
            <a:r>
              <a:rPr lang="ko-KR" altLang="en-US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매뉴얼</a:t>
            </a:r>
            <a:endParaRPr lang="en-US" altLang="ko-KR" sz="10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/>
            <a:r>
              <a:rPr lang="en-US" altLang="ko-KR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# </a:t>
            </a:r>
            <a:r>
              <a:rPr lang="ko-KR" altLang="en-US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학위논문</a:t>
            </a:r>
            <a:r>
              <a:rPr lang="en-US" altLang="ko-KR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(</a:t>
            </a:r>
            <a:r>
              <a:rPr lang="ko-KR" altLang="en-US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석사</a:t>
            </a:r>
            <a:r>
              <a:rPr lang="en-US" altLang="ko-KR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) – </a:t>
            </a:r>
            <a:r>
              <a:rPr lang="ko-KR" altLang="en-US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도시 교통특성을 고려한 도로 노면표시 공용수명 예측</a:t>
            </a:r>
            <a:r>
              <a:rPr lang="en-US" altLang="ko-KR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(2020)</a:t>
            </a:r>
            <a:endParaRPr lang="ko-KR" altLang="en-US" sz="10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510836F-C659-478C-BFD1-4101F9A23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64629"/>
            <a:ext cx="3638737" cy="48770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A263D7-6C74-410B-B6F4-07A201BC9B10}"/>
              </a:ext>
            </a:extLst>
          </p:cNvPr>
          <p:cNvSpPr txBox="1"/>
          <p:nvPr/>
        </p:nvSpPr>
        <p:spPr>
          <a:xfrm>
            <a:off x="5713378" y="6379960"/>
            <a:ext cx="765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- 12 -</a:t>
            </a:r>
            <a:endParaRPr lang="ko-KR" altLang="en-US" sz="14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4173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69E233-F4DE-44FB-8BFB-E94EECCB6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328"/>
            <a:ext cx="10515600" cy="413089"/>
          </a:xfrm>
        </p:spPr>
        <p:txBody>
          <a:bodyPr>
            <a:noAutofit/>
          </a:bodyPr>
          <a:lstStyle/>
          <a:p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인사이트 도출 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1 - </a:t>
            </a:r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노면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04EB3A3-6964-40AD-9857-69B7AFE895D9}"/>
              </a:ext>
            </a:extLst>
          </p:cNvPr>
          <p:cNvCxnSpPr>
            <a:cxnSpLocks/>
          </p:cNvCxnSpPr>
          <p:nvPr/>
        </p:nvCxnSpPr>
        <p:spPr>
          <a:xfrm>
            <a:off x="838200" y="948211"/>
            <a:ext cx="10515600" cy="0"/>
          </a:xfrm>
          <a:prstGeom prst="line">
            <a:avLst/>
          </a:prstGeom>
          <a:ln w="38100">
            <a:solidFill>
              <a:srgbClr val="4F4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F922B08-A535-4FD1-B6AA-0E558D894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339" y="1146506"/>
            <a:ext cx="6253318" cy="40207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65A7A7-A0AD-4E87-A99F-6B50B0004AEF}"/>
              </a:ext>
            </a:extLst>
          </p:cNvPr>
          <p:cNvSpPr txBox="1"/>
          <p:nvPr/>
        </p:nvSpPr>
        <p:spPr>
          <a:xfrm>
            <a:off x="0" y="5295995"/>
            <a:ext cx="12192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R</a:t>
            </a:r>
            <a:r>
              <a:rPr lang="en-US" altLang="ko-KR" baseline="-250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m</a:t>
            </a:r>
            <a:r>
              <a:rPr lang="en-US" altLang="ko-KR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ko-KR" altLang="en-US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≤ </a:t>
            </a:r>
            <a:r>
              <a:rPr lang="en-US" altLang="ko-KR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(0.538 * R</a:t>
            </a:r>
            <a:r>
              <a:rPr lang="en-US" altLang="ko-KR" baseline="-250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i</a:t>
            </a:r>
            <a:r>
              <a:rPr lang="en-US" altLang="ko-KR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) – (37.502 * Traffic) – (3.285 * Time) + 415.658</a:t>
            </a:r>
          </a:p>
          <a:p>
            <a:pPr algn="ctr"/>
            <a:endParaRPr lang="en-US" altLang="ko-KR" b="1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R</a:t>
            </a:r>
            <a:r>
              <a:rPr lang="en-US" altLang="ko-KR" sz="1600" baseline="-25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m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: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최소 재귀반사도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R</a:t>
            </a:r>
            <a:r>
              <a:rPr lang="en-US" altLang="ko-KR" sz="1600" baseline="-25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i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: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설치 재귀반사도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Traffic: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일 평균 교통량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(log</a:t>
            </a:r>
            <a:r>
              <a:rPr lang="en-US" altLang="ko-KR" sz="1600" baseline="-25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e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), Time: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도로 사용 기간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78D52D-75F3-4E05-8A06-1BE70BB67CC7}"/>
              </a:ext>
            </a:extLst>
          </p:cNvPr>
          <p:cNvSpPr txBox="1"/>
          <p:nvPr/>
        </p:nvSpPr>
        <p:spPr>
          <a:xfrm>
            <a:off x="5713378" y="6379960"/>
            <a:ext cx="765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- 13 -</a:t>
            </a:r>
            <a:endParaRPr lang="ko-KR" altLang="en-US" sz="14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5657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69E233-F4DE-44FB-8BFB-E94EECCB6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328"/>
            <a:ext cx="10515600" cy="413089"/>
          </a:xfrm>
        </p:spPr>
        <p:txBody>
          <a:bodyPr>
            <a:noAutofit/>
          </a:bodyPr>
          <a:lstStyle/>
          <a:p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인사이트 도출 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1 - </a:t>
            </a:r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노면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04EB3A3-6964-40AD-9857-69B7AFE895D9}"/>
              </a:ext>
            </a:extLst>
          </p:cNvPr>
          <p:cNvCxnSpPr>
            <a:cxnSpLocks/>
          </p:cNvCxnSpPr>
          <p:nvPr/>
        </p:nvCxnSpPr>
        <p:spPr>
          <a:xfrm>
            <a:off x="838200" y="948211"/>
            <a:ext cx="10515600" cy="0"/>
          </a:xfrm>
          <a:prstGeom prst="line">
            <a:avLst/>
          </a:prstGeom>
          <a:ln w="38100">
            <a:solidFill>
              <a:srgbClr val="4F4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F65A7A7-A0AD-4E87-A99F-6B50B0004AEF}"/>
              </a:ext>
            </a:extLst>
          </p:cNvPr>
          <p:cNvSpPr txBox="1"/>
          <p:nvPr/>
        </p:nvSpPr>
        <p:spPr>
          <a:xfrm>
            <a:off x="4409872" y="1223269"/>
            <a:ext cx="6943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R</a:t>
            </a:r>
            <a:r>
              <a:rPr lang="en-US" altLang="ko-KR" sz="1600" baseline="-250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m</a:t>
            </a:r>
            <a:r>
              <a:rPr lang="en-US" altLang="ko-KR" sz="1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ko-KR" altLang="en-US" sz="1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≤ </a:t>
            </a:r>
            <a:r>
              <a:rPr lang="en-US" altLang="ko-KR" sz="1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(0.538 * R</a:t>
            </a:r>
            <a:r>
              <a:rPr lang="en-US" altLang="ko-KR" sz="1600" baseline="-250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i</a:t>
            </a:r>
            <a:r>
              <a:rPr lang="en-US" altLang="ko-KR" sz="1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) – (37.502 * Traffic) – (3.285 * Time) + 415.658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5A0E0C-CBAA-4944-8C94-969EA86A3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23269"/>
            <a:ext cx="3420508" cy="48925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0A1129-DBD8-4370-AAB2-7498EF438840}"/>
              </a:ext>
            </a:extLst>
          </p:cNvPr>
          <p:cNvSpPr txBox="1"/>
          <p:nvPr/>
        </p:nvSpPr>
        <p:spPr>
          <a:xfrm>
            <a:off x="4409872" y="1789889"/>
            <a:ext cx="740620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가정</a:t>
            </a:r>
            <a:r>
              <a:rPr lang="en-US" altLang="ko-KR" sz="1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)</a:t>
            </a:r>
          </a:p>
          <a:p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‘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도로교통공단 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–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교통안전시설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(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노면표시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)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설치 관리 업무 편람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’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에 의거</a:t>
            </a:r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재설치를 위한 기준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(R</a:t>
            </a:r>
            <a:r>
              <a:rPr lang="en-US" altLang="ko-KR" sz="1600" baseline="-25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m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):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100 /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설치 시 최소 재귀반사도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(R</a:t>
            </a:r>
            <a:r>
              <a:rPr lang="en-US" altLang="ko-KR" sz="1600" baseline="-25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i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): 240</a:t>
            </a:r>
          </a:p>
          <a:p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1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식 전개</a:t>
            </a:r>
            <a:r>
              <a:rPr lang="en-US" altLang="ko-KR" sz="1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)</a:t>
            </a:r>
          </a:p>
          <a:p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100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≤ 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0.538 * 240 – (37.502 * Traffic) – (3.285 * Time) + 415.658</a:t>
            </a:r>
          </a:p>
          <a:p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→ 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(3.285 * Time)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≤ 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444.778 - (37.502 * Traffic)</a:t>
            </a:r>
          </a:p>
          <a:p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→ </a:t>
            </a:r>
            <a:r>
              <a:rPr lang="en-US" altLang="ko-KR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Time </a:t>
            </a:r>
            <a:r>
              <a:rPr lang="ko-KR" altLang="en-US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≤ </a:t>
            </a:r>
            <a:r>
              <a:rPr lang="en-US" altLang="ko-KR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(444.778 - (37.502 * Traffic)) / 3.285</a:t>
            </a:r>
          </a:p>
          <a:p>
            <a:endParaRPr lang="en-US" altLang="ko-KR" sz="1600" dirty="0">
              <a:solidFill>
                <a:srgbClr val="FF0000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1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예시</a:t>
            </a:r>
            <a:r>
              <a:rPr lang="en-US" altLang="ko-KR" sz="1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)</a:t>
            </a:r>
          </a:p>
          <a:p>
            <a:endParaRPr lang="en-US" altLang="ko-KR" sz="1600" dirty="0">
              <a:solidFill>
                <a:srgbClr val="FF0000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일</a:t>
            </a:r>
            <a:r>
              <a:rPr lang="en-US" altLang="ko-KR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평균 교통량이 </a:t>
            </a:r>
            <a:r>
              <a:rPr lang="en-US" altLang="ko-KR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3</a:t>
            </a:r>
            <a:r>
              <a:rPr lang="ko-KR" altLang="en-US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만 대라면</a:t>
            </a:r>
            <a:r>
              <a:rPr lang="en-US" altLang="ko-KR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, 17</a:t>
            </a:r>
            <a:r>
              <a:rPr lang="ko-KR" altLang="en-US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개월 사용 시 다시 그려야 한다</a:t>
            </a:r>
            <a:r>
              <a:rPr lang="en-US" altLang="ko-KR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  <a:p>
            <a:r>
              <a:rPr lang="en-US" altLang="ko-KR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(Traffic</a:t>
            </a:r>
            <a:r>
              <a:rPr lang="ko-KR" altLang="en-US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=</a:t>
            </a:r>
            <a:r>
              <a:rPr lang="ko-KR" altLang="en-US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log</a:t>
            </a:r>
            <a:r>
              <a:rPr lang="en-US" altLang="ko-KR" sz="1600" baseline="-250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e</a:t>
            </a:r>
            <a:r>
              <a:rPr lang="en-US" altLang="ko-KR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(30000), Time </a:t>
            </a:r>
            <a:r>
              <a:rPr lang="ko-KR" altLang="en-US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≤</a:t>
            </a:r>
            <a:r>
              <a:rPr lang="en-US" altLang="ko-KR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17.708)</a:t>
            </a:r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73C14E-8162-4D09-8AD1-C51E66E9412B}"/>
              </a:ext>
            </a:extLst>
          </p:cNvPr>
          <p:cNvSpPr txBox="1"/>
          <p:nvPr/>
        </p:nvSpPr>
        <p:spPr>
          <a:xfrm>
            <a:off x="5713378" y="6379960"/>
            <a:ext cx="765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- 14 -</a:t>
            </a:r>
            <a:endParaRPr lang="ko-KR" altLang="en-US" sz="14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058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69E233-F4DE-44FB-8BFB-E94EECCB6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328"/>
            <a:ext cx="10515600" cy="413089"/>
          </a:xfrm>
        </p:spPr>
        <p:txBody>
          <a:bodyPr>
            <a:noAutofit/>
          </a:bodyPr>
          <a:lstStyle/>
          <a:p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인사이트 도출 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2</a:t>
            </a:r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- </a:t>
            </a:r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표지판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04EB3A3-6964-40AD-9857-69B7AFE895D9}"/>
              </a:ext>
            </a:extLst>
          </p:cNvPr>
          <p:cNvCxnSpPr>
            <a:cxnSpLocks/>
          </p:cNvCxnSpPr>
          <p:nvPr/>
        </p:nvCxnSpPr>
        <p:spPr>
          <a:xfrm>
            <a:off x="838200" y="948211"/>
            <a:ext cx="10515600" cy="0"/>
          </a:xfrm>
          <a:prstGeom prst="line">
            <a:avLst/>
          </a:prstGeom>
          <a:ln w="38100">
            <a:solidFill>
              <a:srgbClr val="4F4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0EDD010E-7C3D-4240-9D43-32C5C9660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93" y="1264629"/>
            <a:ext cx="3511550" cy="48678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26C257-96E0-4327-A7AF-56A84D8FE75C}"/>
              </a:ext>
            </a:extLst>
          </p:cNvPr>
          <p:cNvSpPr txBox="1"/>
          <p:nvPr/>
        </p:nvSpPr>
        <p:spPr>
          <a:xfrm>
            <a:off x="5713378" y="6379960"/>
            <a:ext cx="765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- 15 -</a:t>
            </a:r>
            <a:endParaRPr lang="ko-KR" altLang="en-US" sz="14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6A820D-B5B8-4F28-A554-4380891E250C}"/>
              </a:ext>
            </a:extLst>
          </p:cNvPr>
          <p:cNvSpPr txBox="1"/>
          <p:nvPr/>
        </p:nvSpPr>
        <p:spPr>
          <a:xfrm>
            <a:off x="4708186" y="1264629"/>
            <a:ext cx="664561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지시표지</a:t>
            </a:r>
            <a:endParaRPr lang="en-US" altLang="ko-KR" sz="16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algn="just"/>
            <a:endParaRPr lang="en-US" altLang="ko-KR" sz="16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algn="just"/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도로의 통행 </a:t>
            </a:r>
            <a:r>
              <a:rPr lang="ko-KR" altLang="en-US" sz="16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방법ㆍ통행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구분 등 도로 사용자가 따를 수 있도록 알리는 표지</a:t>
            </a:r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/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/>
            <a:r>
              <a:rPr lang="ko-KR" altLang="en-US" sz="16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인사이트</a:t>
            </a:r>
            <a:endParaRPr lang="en-US" altLang="ko-KR" sz="16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‘</a:t>
            </a:r>
            <a:r>
              <a:rPr lang="ko-KR" altLang="en-US" sz="16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민원별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상위 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3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개 지역 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TOP 10’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그래프를 살펴보면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</a:t>
            </a:r>
          </a:p>
          <a:p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진로 변경 방법 위반 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3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건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불법 좌회전 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3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건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역주행 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1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건이다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  <a:p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7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개 항목이 </a:t>
            </a:r>
            <a:r>
              <a:rPr lang="ko-KR" altLang="en-US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올바르지 않은 도로로 주행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함을 알 수 있다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  <a:p>
            <a:pPr algn="just"/>
            <a:endParaRPr lang="en-US" altLang="ko-KR" sz="16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algn="just"/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표지는 도로의 상태가 위험하여 규제하거나 제한하는 표지가 대부분이다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  <a:p>
            <a:pPr algn="just"/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대표적으로는 주의 표지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규제 표지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보조 표지 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3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개가 있다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  <a:p>
            <a:pPr algn="just"/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위의 표지들은 전부 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‘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해당 도로로 갈 수 없음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’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을 나타내는 표지다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  <a:p>
            <a:pPr algn="just"/>
            <a:r>
              <a:rPr lang="ko-KR" altLang="en-US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운전자에게는 </a:t>
            </a:r>
            <a:r>
              <a:rPr lang="en-US" altLang="ko-KR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‘</a:t>
            </a:r>
            <a:r>
              <a:rPr lang="ko-KR" altLang="en-US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어디로 </a:t>
            </a:r>
            <a:r>
              <a:rPr lang="ko-KR" altLang="en-US" sz="1600" dirty="0" err="1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가야하는지</a:t>
            </a:r>
            <a:r>
              <a:rPr lang="en-US" altLang="ko-KR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’ </a:t>
            </a:r>
            <a:r>
              <a:rPr lang="ko-KR" altLang="en-US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알려주는 표지가 필요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하다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</a:t>
            </a:r>
          </a:p>
          <a:p>
            <a:pPr algn="just"/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/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/>
            <a:r>
              <a:rPr lang="ko-KR" altLang="en-US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데이터 참조</a:t>
            </a:r>
            <a:r>
              <a:rPr lang="en-US" altLang="ko-KR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)</a:t>
            </a:r>
          </a:p>
          <a:p>
            <a:pPr algn="just"/>
            <a:r>
              <a:rPr lang="en-US" altLang="ko-KR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# </a:t>
            </a:r>
            <a:r>
              <a:rPr lang="ko-KR" altLang="en-US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도로교통공단 </a:t>
            </a:r>
            <a:r>
              <a:rPr lang="en-US" altLang="ko-KR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– </a:t>
            </a:r>
            <a:r>
              <a:rPr lang="ko-KR" altLang="en-US" sz="10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교통안전ㆍ연구자료실</a:t>
            </a:r>
            <a:endParaRPr lang="en-US" altLang="ko-KR" sz="10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/>
            <a:r>
              <a:rPr lang="en-US" altLang="ko-KR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# </a:t>
            </a:r>
            <a:r>
              <a:rPr lang="ko-KR" altLang="en-US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경찰청 </a:t>
            </a:r>
            <a:r>
              <a:rPr lang="en-US" altLang="ko-KR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– </a:t>
            </a:r>
            <a:r>
              <a:rPr lang="ko-KR" altLang="en-US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교통안전표지 </a:t>
            </a:r>
            <a:r>
              <a:rPr lang="ko-KR" altLang="en-US" sz="10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설치ㆍ관리</a:t>
            </a:r>
            <a:r>
              <a:rPr lang="ko-KR" altLang="en-US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업무편람</a:t>
            </a:r>
            <a:endParaRPr lang="en-US" altLang="ko-KR" sz="10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/>
            <a:r>
              <a:rPr lang="en-US" altLang="ko-KR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# </a:t>
            </a:r>
            <a:r>
              <a:rPr lang="ko-KR" altLang="en-US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경찰청 </a:t>
            </a:r>
            <a:r>
              <a:rPr lang="en-US" altLang="ko-KR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– 2021 </a:t>
            </a:r>
            <a:r>
              <a:rPr lang="ko-KR" altLang="en-US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교통안전표지 </a:t>
            </a:r>
            <a:r>
              <a:rPr lang="ko-KR" altLang="en-US" sz="10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설치ㆍ관리</a:t>
            </a:r>
            <a:r>
              <a:rPr lang="ko-KR" altLang="en-US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매뉴얼</a:t>
            </a:r>
            <a:endParaRPr lang="en-US" altLang="ko-KR" sz="10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just"/>
            <a:r>
              <a:rPr lang="en-US" altLang="ko-KR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# </a:t>
            </a:r>
            <a:r>
              <a:rPr lang="ko-KR" altLang="en-US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서울시 </a:t>
            </a:r>
            <a:r>
              <a:rPr lang="ko-KR" altLang="en-US" sz="10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열린데이터</a:t>
            </a:r>
            <a:r>
              <a:rPr lang="ko-KR" altLang="en-US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광장 </a:t>
            </a:r>
            <a:r>
              <a:rPr lang="en-US" altLang="ko-KR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– </a:t>
            </a:r>
            <a:r>
              <a:rPr lang="ko-KR" altLang="en-US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서울시 안전표지 관련 정보</a:t>
            </a:r>
          </a:p>
        </p:txBody>
      </p:sp>
    </p:spTree>
    <p:extLst>
      <p:ext uri="{BB962C8B-B14F-4D97-AF65-F5344CB8AC3E}">
        <p14:creationId xmlns:p14="http://schemas.microsoft.com/office/powerpoint/2010/main" val="1128144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69E233-F4DE-44FB-8BFB-E94EECCB6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328"/>
            <a:ext cx="10515600" cy="413089"/>
          </a:xfrm>
        </p:spPr>
        <p:txBody>
          <a:bodyPr>
            <a:noAutofit/>
          </a:bodyPr>
          <a:lstStyle/>
          <a:p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인사이트 도출 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2</a:t>
            </a:r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- </a:t>
            </a:r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표지판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04EB3A3-6964-40AD-9857-69B7AFE895D9}"/>
              </a:ext>
            </a:extLst>
          </p:cNvPr>
          <p:cNvCxnSpPr>
            <a:cxnSpLocks/>
          </p:cNvCxnSpPr>
          <p:nvPr/>
        </p:nvCxnSpPr>
        <p:spPr>
          <a:xfrm>
            <a:off x="838200" y="948211"/>
            <a:ext cx="10515600" cy="0"/>
          </a:xfrm>
          <a:prstGeom prst="line">
            <a:avLst/>
          </a:prstGeom>
          <a:ln w="38100">
            <a:solidFill>
              <a:srgbClr val="4F4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89BACB8-9B64-4E0B-8028-B26387F4DD90}"/>
              </a:ext>
            </a:extLst>
          </p:cNvPr>
          <p:cNvSpPr txBox="1"/>
          <p:nvPr/>
        </p:nvSpPr>
        <p:spPr>
          <a:xfrm>
            <a:off x="5713378" y="6379960"/>
            <a:ext cx="765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- 16 -</a:t>
            </a:r>
            <a:endParaRPr lang="ko-KR" altLang="en-US" sz="14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D36C651-46FE-44FD-B582-291181CBB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004" y="1176780"/>
            <a:ext cx="9639987" cy="39774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3D7C40-B2A0-481F-8702-F6E6A0E2DAB2}"/>
              </a:ext>
            </a:extLst>
          </p:cNvPr>
          <p:cNvSpPr txBox="1"/>
          <p:nvPr/>
        </p:nvSpPr>
        <p:spPr>
          <a:xfrm>
            <a:off x="-2" y="5295995"/>
            <a:ext cx="12192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표지판 종류별 설치 현황</a:t>
            </a:r>
            <a:endParaRPr lang="en-US" altLang="ko-KR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algn="ctr"/>
            <a:endParaRPr lang="en-US" altLang="ko-KR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지시 표지는 전체의 약 </a:t>
            </a:r>
            <a:r>
              <a:rPr lang="en-US" altLang="ko-KR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1.2%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의 비중만을 차지하고 있다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. (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지시표지 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568 /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전체 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48102)</a:t>
            </a:r>
            <a:endParaRPr lang="ko-KR" altLang="en-US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1533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69E233-F4DE-44FB-8BFB-E94EECCB6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328"/>
            <a:ext cx="10515600" cy="413089"/>
          </a:xfrm>
        </p:spPr>
        <p:txBody>
          <a:bodyPr>
            <a:noAutofit/>
          </a:bodyPr>
          <a:lstStyle/>
          <a:p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인사이트 적용 및 정책 제안 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1</a:t>
            </a:r>
            <a:endParaRPr lang="ko-KR" altLang="en-US" sz="28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04EB3A3-6964-40AD-9857-69B7AFE895D9}"/>
              </a:ext>
            </a:extLst>
          </p:cNvPr>
          <p:cNvCxnSpPr>
            <a:cxnSpLocks/>
          </p:cNvCxnSpPr>
          <p:nvPr/>
        </p:nvCxnSpPr>
        <p:spPr>
          <a:xfrm>
            <a:off x="838200" y="948211"/>
            <a:ext cx="10515600" cy="0"/>
          </a:xfrm>
          <a:prstGeom prst="line">
            <a:avLst/>
          </a:prstGeom>
          <a:ln w="38100">
            <a:solidFill>
              <a:srgbClr val="4F4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3734221-ACBF-4155-A4C5-C13328EAB39B}"/>
              </a:ext>
            </a:extLst>
          </p:cNvPr>
          <p:cNvSpPr txBox="1"/>
          <p:nvPr/>
        </p:nvSpPr>
        <p:spPr>
          <a:xfrm>
            <a:off x="5713378" y="6379960"/>
            <a:ext cx="765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- 17 -</a:t>
            </a:r>
            <a:endParaRPr lang="ko-KR" altLang="en-US" sz="14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7E010DD-B315-4D93-A053-0DB2B5E2F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661" y="1083958"/>
            <a:ext cx="4875178" cy="27422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7CCA743-2B6F-4C9B-A1E7-F654F5F5D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161" y="1083958"/>
            <a:ext cx="4875178" cy="27422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A01163-80A1-4406-A96D-85848CB0D5B6}"/>
              </a:ext>
            </a:extLst>
          </p:cNvPr>
          <p:cNvSpPr txBox="1"/>
          <p:nvPr/>
        </p:nvSpPr>
        <p:spPr>
          <a:xfrm>
            <a:off x="1018161" y="3961992"/>
            <a:ext cx="1015567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인공지능 모델을 활용한 노면 재설치 기간 확립</a:t>
            </a:r>
            <a:endParaRPr lang="en-US" altLang="ko-KR" sz="20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ㆍ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‘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재귀반사도 다중 선형 </a:t>
            </a:r>
            <a:r>
              <a:rPr lang="ko-KR" altLang="en-US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회귀식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’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을 통하여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교통량별 노면 재설치 구간 예측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가능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ㆍ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실제로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23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년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3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월 천안시에서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KT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와 한국기술교육대가 개발한 </a:t>
            </a:r>
            <a:r>
              <a:rPr lang="ko-KR" altLang="en-US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노면 훼손 판별 </a:t>
            </a:r>
            <a:r>
              <a:rPr lang="en-US" altLang="ko-KR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AI </a:t>
            </a:r>
            <a:r>
              <a:rPr lang="ko-KR" altLang="en-US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기술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을 도입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ㆍ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개선 사항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)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제공 데이터의 주야간 구분이 없음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해당 데이터 보정 시 더 정확한 노면 훼손 판별 가능</a:t>
            </a:r>
          </a:p>
        </p:txBody>
      </p:sp>
    </p:spTree>
    <p:extLst>
      <p:ext uri="{BB962C8B-B14F-4D97-AF65-F5344CB8AC3E}">
        <p14:creationId xmlns:p14="http://schemas.microsoft.com/office/powerpoint/2010/main" val="708072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69E233-F4DE-44FB-8BFB-E94EECCB6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328"/>
            <a:ext cx="10515600" cy="413089"/>
          </a:xfrm>
        </p:spPr>
        <p:txBody>
          <a:bodyPr>
            <a:noAutofit/>
          </a:bodyPr>
          <a:lstStyle/>
          <a:p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인사이트 적용 및 정책 제안 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2</a:t>
            </a:r>
            <a:endParaRPr lang="ko-KR" altLang="en-US" sz="28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04EB3A3-6964-40AD-9857-69B7AFE895D9}"/>
              </a:ext>
            </a:extLst>
          </p:cNvPr>
          <p:cNvCxnSpPr>
            <a:cxnSpLocks/>
          </p:cNvCxnSpPr>
          <p:nvPr/>
        </p:nvCxnSpPr>
        <p:spPr>
          <a:xfrm>
            <a:off x="838200" y="948211"/>
            <a:ext cx="10515600" cy="0"/>
          </a:xfrm>
          <a:prstGeom prst="line">
            <a:avLst/>
          </a:prstGeom>
          <a:ln w="38100">
            <a:solidFill>
              <a:srgbClr val="4F4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E2C7BC0-6D50-4EFD-B581-A06D6DCF0DF3}"/>
              </a:ext>
            </a:extLst>
          </p:cNvPr>
          <p:cNvSpPr txBox="1"/>
          <p:nvPr/>
        </p:nvSpPr>
        <p:spPr>
          <a:xfrm>
            <a:off x="5713378" y="6379960"/>
            <a:ext cx="765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- 18 -</a:t>
            </a:r>
            <a:endParaRPr lang="ko-KR" altLang="en-US" sz="14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F90638-DE3A-4E34-9A6F-7B47B60A79B0}"/>
              </a:ext>
            </a:extLst>
          </p:cNvPr>
          <p:cNvSpPr txBox="1"/>
          <p:nvPr/>
        </p:nvSpPr>
        <p:spPr>
          <a:xfrm>
            <a:off x="1018161" y="4162321"/>
            <a:ext cx="1015567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정지선 기준 </a:t>
            </a:r>
            <a:r>
              <a:rPr lang="en-US" altLang="ko-KR" sz="20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50m</a:t>
            </a:r>
            <a:r>
              <a:rPr lang="ko-KR" altLang="en-US" sz="20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전</a:t>
            </a:r>
            <a:r>
              <a:rPr lang="en-US" altLang="ko-KR" sz="20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, </a:t>
            </a:r>
            <a:r>
              <a:rPr lang="ko-KR" altLang="en-US" sz="20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지시 표지 설치 의무화</a:t>
            </a:r>
            <a:endParaRPr lang="en-US" altLang="ko-KR" sz="20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ㆍ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교통 안전 표지 설치만으로 줄어드는 사고 수 </a:t>
            </a:r>
            <a:r>
              <a:rPr lang="en-US" altLang="ko-KR" baseline="-25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(</a:t>
            </a:r>
            <a:r>
              <a:rPr lang="ko-KR" altLang="en-US" baseline="-25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행정안전부와 도로교통공단 통계 자료</a:t>
            </a:r>
            <a:r>
              <a:rPr lang="en-US" altLang="ko-KR" baseline="-25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)</a:t>
            </a:r>
          </a:p>
          <a:p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ㆍ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17~19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년 대비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21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년에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36.6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명에서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16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명으로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(56.3%),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2870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건에서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1911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건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(33.4%)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감소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ㆍ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운전자에게 도로 인식을 위한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‘</a:t>
            </a:r>
            <a:r>
              <a:rPr lang="ko-KR" altLang="en-US" dirty="0" err="1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진행방향별통행구분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’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지시 표지를 주로 설치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49F7C85D-72E3-4140-B2A1-C39DC70AAF8A}"/>
              </a:ext>
            </a:extLst>
          </p:cNvPr>
          <p:cNvGrpSpPr/>
          <p:nvPr/>
        </p:nvGrpSpPr>
        <p:grpSpPr>
          <a:xfrm>
            <a:off x="1274218" y="1136172"/>
            <a:ext cx="9643562" cy="2838189"/>
            <a:chOff x="1274219" y="1090006"/>
            <a:chExt cx="9643562" cy="2838189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D25A5510-8DE4-4F4B-9A14-33751625AFEC}"/>
                </a:ext>
              </a:extLst>
            </p:cNvPr>
            <p:cNvGrpSpPr/>
            <p:nvPr/>
          </p:nvGrpSpPr>
          <p:grpSpPr>
            <a:xfrm>
              <a:off x="1274219" y="1090006"/>
              <a:ext cx="2883936" cy="2653523"/>
              <a:chOff x="1274219" y="1090006"/>
              <a:chExt cx="2883936" cy="2653523"/>
            </a:xfrm>
          </p:grpSpPr>
          <p:pic>
            <p:nvPicPr>
              <p:cNvPr id="38" name="그림 37">
                <a:extLst>
                  <a:ext uri="{FF2B5EF4-FFF2-40B4-BE49-F238E27FC236}">
                    <a16:creationId xmlns:a16="http://schemas.microsoft.com/office/drawing/2014/main" id="{93313839-B14F-4054-A176-4A555C4274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33965" y="1090006"/>
                <a:ext cx="2364439" cy="2348057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E9FE0A6-1002-48CE-8F9E-338D2618EA04}"/>
                  </a:ext>
                </a:extLst>
              </p:cNvPr>
              <p:cNvSpPr txBox="1"/>
              <p:nvPr/>
            </p:nvSpPr>
            <p:spPr>
              <a:xfrm>
                <a:off x="1274219" y="3466530"/>
                <a:ext cx="288393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옛날사진관4" panose="02020600000000000000" pitchFamily="18" charset="-127"/>
                    <a:ea typeface="a옛날사진관4" panose="02020600000000000000" pitchFamily="18" charset="-127"/>
                  </a:rPr>
                  <a:t>&lt; </a:t>
                </a:r>
                <a:r>
                  <a:rPr lang="ko-KR" altLang="en-US" sz="1200" dirty="0">
                    <a:latin typeface="a옛날사진관4" panose="02020600000000000000" pitchFamily="18" charset="-127"/>
                    <a:ea typeface="a옛날사진관4" panose="02020600000000000000" pitchFamily="18" charset="-127"/>
                  </a:rPr>
                  <a:t>최종 </a:t>
                </a:r>
                <a:r>
                  <a:rPr lang="en-US" altLang="ko-KR" sz="1200" dirty="0">
                    <a:latin typeface="a옛날사진관4" panose="02020600000000000000" pitchFamily="18" charset="-127"/>
                    <a:ea typeface="a옛날사진관4" panose="02020600000000000000" pitchFamily="18" charset="-127"/>
                  </a:rPr>
                  <a:t>TOP 10 </a:t>
                </a:r>
                <a:r>
                  <a:rPr lang="ko-KR" altLang="en-US" sz="1200" dirty="0">
                    <a:latin typeface="a옛날사진관4" panose="02020600000000000000" pitchFamily="18" charset="-127"/>
                    <a:ea typeface="a옛날사진관4" panose="02020600000000000000" pitchFamily="18" charset="-127"/>
                  </a:rPr>
                  <a:t>민원 카테고리 </a:t>
                </a:r>
                <a:r>
                  <a:rPr lang="en-US" altLang="ko-KR" sz="1200" dirty="0">
                    <a:latin typeface="a옛날사진관4" panose="02020600000000000000" pitchFamily="18" charset="-127"/>
                    <a:ea typeface="a옛날사진관4" panose="02020600000000000000" pitchFamily="18" charset="-127"/>
                  </a:rPr>
                  <a:t>&gt;</a:t>
                </a:r>
              </a:p>
            </p:txBody>
          </p:sp>
        </p:grp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92550A55-2D86-4F65-9A50-30DC4A9A33C9}"/>
                </a:ext>
              </a:extLst>
            </p:cNvPr>
            <p:cNvGrpSpPr/>
            <p:nvPr/>
          </p:nvGrpSpPr>
          <p:grpSpPr>
            <a:xfrm>
              <a:off x="8033845" y="1124545"/>
              <a:ext cx="2883936" cy="2803650"/>
              <a:chOff x="8033845" y="1124545"/>
              <a:chExt cx="2883936" cy="280365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455AB7F-C1EA-4AC3-8607-660F31CE0ABC}"/>
                  </a:ext>
                </a:extLst>
              </p:cNvPr>
              <p:cNvSpPr txBox="1"/>
              <p:nvPr/>
            </p:nvSpPr>
            <p:spPr>
              <a:xfrm>
                <a:off x="8033845" y="3466530"/>
                <a:ext cx="28839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옛날사진관4" panose="02020600000000000000" pitchFamily="18" charset="-127"/>
                    <a:ea typeface="a옛날사진관4" panose="02020600000000000000" pitchFamily="18" charset="-127"/>
                  </a:rPr>
                  <a:t>&lt; </a:t>
                </a:r>
                <a:r>
                  <a:rPr lang="ko-KR" altLang="en-US" sz="1200" dirty="0">
                    <a:latin typeface="a옛날사진관4" panose="02020600000000000000" pitchFamily="18" charset="-127"/>
                    <a:ea typeface="a옛날사진관4" panose="02020600000000000000" pitchFamily="18" charset="-127"/>
                  </a:rPr>
                  <a:t>교통 안전 표지 설치에 따른</a:t>
                </a:r>
                <a:endParaRPr lang="en-US" altLang="ko-KR" sz="1200" dirty="0">
                  <a:latin typeface="a옛날사진관4" panose="02020600000000000000" pitchFamily="18" charset="-127"/>
                  <a:ea typeface="a옛날사진관4" panose="02020600000000000000" pitchFamily="18" charset="-127"/>
                </a:endParaRPr>
              </a:p>
              <a:p>
                <a:pPr algn="ctr"/>
                <a:r>
                  <a:rPr lang="ko-KR" altLang="en-US" sz="1200" dirty="0">
                    <a:latin typeface="a옛날사진관4" panose="02020600000000000000" pitchFamily="18" charset="-127"/>
                    <a:ea typeface="a옛날사진관4" panose="02020600000000000000" pitchFamily="18" charset="-127"/>
                  </a:rPr>
                  <a:t>연 평균 교통사고 발생 건수 </a:t>
                </a:r>
                <a:r>
                  <a:rPr lang="en-US" altLang="ko-KR" sz="1200" dirty="0">
                    <a:latin typeface="a옛날사진관4" panose="02020600000000000000" pitchFamily="18" charset="-127"/>
                    <a:ea typeface="a옛날사진관4" panose="02020600000000000000" pitchFamily="18" charset="-127"/>
                  </a:rPr>
                  <a:t>&gt;</a:t>
                </a:r>
              </a:p>
            </p:txBody>
          </p: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92CB5C8A-E150-40AA-BB70-9D3686F06281}"/>
                  </a:ext>
                </a:extLst>
              </p:cNvPr>
              <p:cNvGrpSpPr/>
              <p:nvPr/>
            </p:nvGrpSpPr>
            <p:grpSpPr>
              <a:xfrm>
                <a:off x="8293595" y="1124545"/>
                <a:ext cx="2364438" cy="2280564"/>
                <a:chOff x="8293595" y="1124545"/>
                <a:chExt cx="2364438" cy="2280564"/>
              </a:xfrm>
            </p:grpSpPr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2DE0E627-1BED-41EA-A6B1-476DA47CCA80}"/>
                    </a:ext>
                  </a:extLst>
                </p:cNvPr>
                <p:cNvGrpSpPr/>
                <p:nvPr/>
              </p:nvGrpSpPr>
              <p:grpSpPr>
                <a:xfrm>
                  <a:off x="8293595" y="1124545"/>
                  <a:ext cx="2364438" cy="2280564"/>
                  <a:chOff x="3941018" y="3068479"/>
                  <a:chExt cx="2907254" cy="2804125"/>
                </a:xfrm>
              </p:grpSpPr>
              <p:pic>
                <p:nvPicPr>
                  <p:cNvPr id="36" name="그림 35">
                    <a:extLst>
                      <a:ext uri="{FF2B5EF4-FFF2-40B4-BE49-F238E27FC236}">
                        <a16:creationId xmlns:a16="http://schemas.microsoft.com/office/drawing/2014/main" id="{71FEEBAA-6630-4D07-BF53-4FCCB480BAD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941018" y="3068479"/>
                    <a:ext cx="2907254" cy="2804125"/>
                  </a:xfrm>
                  <a:prstGeom prst="rect">
                    <a:avLst/>
                  </a:prstGeom>
                </p:spPr>
              </p:pic>
              <p:sp>
                <p:nvSpPr>
                  <p:cNvPr id="37" name="타원 36">
                    <a:extLst>
                      <a:ext uri="{FF2B5EF4-FFF2-40B4-BE49-F238E27FC236}">
                        <a16:creationId xmlns:a16="http://schemas.microsoft.com/office/drawing/2014/main" id="{851E0830-D419-4D00-A264-4AD35819F841}"/>
                      </a:ext>
                    </a:extLst>
                  </p:cNvPr>
                  <p:cNvSpPr/>
                  <p:nvPr/>
                </p:nvSpPr>
                <p:spPr>
                  <a:xfrm>
                    <a:off x="4609542" y="3666807"/>
                    <a:ext cx="1570207" cy="157020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2B9911E9-B5AA-4FD9-8379-0A7ABFCC1B89}"/>
                    </a:ext>
                  </a:extLst>
                </p:cNvPr>
                <p:cNvSpPr txBox="1"/>
                <p:nvPr/>
              </p:nvSpPr>
              <p:spPr>
                <a:xfrm>
                  <a:off x="8632164" y="1910091"/>
                  <a:ext cx="168729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000" dirty="0">
                      <a:latin typeface="a옛날사진관4" panose="02020600000000000000" pitchFamily="18" charset="-127"/>
                      <a:ea typeface="a옛날사진관4" panose="02020600000000000000" pitchFamily="18" charset="-127"/>
                    </a:rPr>
                    <a:t>33.4%</a:t>
                  </a:r>
                </a:p>
                <a:p>
                  <a:pPr algn="ctr"/>
                  <a:r>
                    <a:rPr lang="ko-KR" altLang="en-US" sz="2000" dirty="0">
                      <a:latin typeface="a옛날사진관4" panose="02020600000000000000" pitchFamily="18" charset="-127"/>
                      <a:ea typeface="a옛날사진관4" panose="02020600000000000000" pitchFamily="18" charset="-127"/>
                    </a:rPr>
                    <a:t>감소</a:t>
                  </a:r>
                </a:p>
              </p:txBody>
            </p:sp>
          </p:grp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1987ADED-49B6-4EEF-A91F-4C91B461CC93}"/>
                </a:ext>
              </a:extLst>
            </p:cNvPr>
            <p:cNvGrpSpPr/>
            <p:nvPr/>
          </p:nvGrpSpPr>
          <p:grpSpPr>
            <a:xfrm>
              <a:off x="4654031" y="1118497"/>
              <a:ext cx="2883936" cy="2809698"/>
              <a:chOff x="4654031" y="1118497"/>
              <a:chExt cx="2883936" cy="2809698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E806098-1353-4D2B-8097-434A5AFF1067}"/>
                  </a:ext>
                </a:extLst>
              </p:cNvPr>
              <p:cNvSpPr txBox="1"/>
              <p:nvPr/>
            </p:nvSpPr>
            <p:spPr>
              <a:xfrm>
                <a:off x="4654031" y="3466530"/>
                <a:ext cx="28839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latin typeface="a옛날사진관4" panose="02020600000000000000" pitchFamily="18" charset="-127"/>
                    <a:ea typeface="a옛날사진관4" panose="02020600000000000000" pitchFamily="18" charset="-127"/>
                  </a:rPr>
                  <a:t>&lt; </a:t>
                </a:r>
                <a:r>
                  <a:rPr lang="ko-KR" altLang="en-US" sz="1200" dirty="0">
                    <a:latin typeface="a옛날사진관4" panose="02020600000000000000" pitchFamily="18" charset="-127"/>
                    <a:ea typeface="a옛날사진관4" panose="02020600000000000000" pitchFamily="18" charset="-127"/>
                  </a:rPr>
                  <a:t>교통 안전 표지 설치에 따른</a:t>
                </a:r>
                <a:endParaRPr lang="en-US" altLang="ko-KR" sz="1200" dirty="0">
                  <a:latin typeface="a옛날사진관4" panose="02020600000000000000" pitchFamily="18" charset="-127"/>
                  <a:ea typeface="a옛날사진관4" panose="02020600000000000000" pitchFamily="18" charset="-127"/>
                </a:endParaRPr>
              </a:p>
              <a:p>
                <a:pPr algn="ctr"/>
                <a:r>
                  <a:rPr lang="ko-KR" altLang="en-US" sz="1200" dirty="0">
                    <a:latin typeface="a옛날사진관4" panose="02020600000000000000" pitchFamily="18" charset="-127"/>
                    <a:ea typeface="a옛날사진관4" panose="02020600000000000000" pitchFamily="18" charset="-127"/>
                  </a:rPr>
                  <a:t>연 평균 교통사고 사망자 수 </a:t>
                </a:r>
                <a:r>
                  <a:rPr lang="en-US" altLang="ko-KR" sz="1200" dirty="0">
                    <a:latin typeface="a옛날사진관4" panose="02020600000000000000" pitchFamily="18" charset="-127"/>
                    <a:ea typeface="a옛날사진관4" panose="02020600000000000000" pitchFamily="18" charset="-127"/>
                  </a:rPr>
                  <a:t>&gt;</a:t>
                </a:r>
              </a:p>
            </p:txBody>
          </p: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F148BA0E-6454-4451-9269-8985C42FB101}"/>
                  </a:ext>
                </a:extLst>
              </p:cNvPr>
              <p:cNvGrpSpPr/>
              <p:nvPr/>
            </p:nvGrpSpPr>
            <p:grpSpPr>
              <a:xfrm>
                <a:off x="4913781" y="1118497"/>
                <a:ext cx="2364438" cy="2323673"/>
                <a:chOff x="4913781" y="1118497"/>
                <a:chExt cx="2364438" cy="2323673"/>
              </a:xfrm>
            </p:grpSpPr>
            <p:grpSp>
              <p:nvGrpSpPr>
                <p:cNvPr id="32" name="그룹 31">
                  <a:extLst>
                    <a:ext uri="{FF2B5EF4-FFF2-40B4-BE49-F238E27FC236}">
                      <a16:creationId xmlns:a16="http://schemas.microsoft.com/office/drawing/2014/main" id="{C67177C6-9886-4B7D-9C02-9E50C1F56AD4}"/>
                    </a:ext>
                  </a:extLst>
                </p:cNvPr>
                <p:cNvGrpSpPr/>
                <p:nvPr/>
              </p:nvGrpSpPr>
              <p:grpSpPr>
                <a:xfrm>
                  <a:off x="4913781" y="1118497"/>
                  <a:ext cx="2364438" cy="2323673"/>
                  <a:chOff x="792072" y="3068479"/>
                  <a:chExt cx="2849520" cy="2800391"/>
                </a:xfrm>
              </p:grpSpPr>
              <p:pic>
                <p:nvPicPr>
                  <p:cNvPr id="33" name="그림 32">
                    <a:extLst>
                      <a:ext uri="{FF2B5EF4-FFF2-40B4-BE49-F238E27FC236}">
                        <a16:creationId xmlns:a16="http://schemas.microsoft.com/office/drawing/2014/main" id="{273D5CB0-77A9-40A2-B4A7-E608E6E3A6C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792072" y="3068479"/>
                    <a:ext cx="2849520" cy="2800391"/>
                  </a:xfrm>
                  <a:prstGeom prst="rect">
                    <a:avLst/>
                  </a:prstGeom>
                </p:spPr>
              </p:pic>
              <p:sp>
                <p:nvSpPr>
                  <p:cNvPr id="34" name="타원 33">
                    <a:extLst>
                      <a:ext uri="{FF2B5EF4-FFF2-40B4-BE49-F238E27FC236}">
                        <a16:creationId xmlns:a16="http://schemas.microsoft.com/office/drawing/2014/main" id="{6001B3C0-443E-4EAA-A144-0F79FFB74457}"/>
                      </a:ext>
                    </a:extLst>
                  </p:cNvPr>
                  <p:cNvSpPr/>
                  <p:nvPr/>
                </p:nvSpPr>
                <p:spPr>
                  <a:xfrm>
                    <a:off x="1431728" y="3683570"/>
                    <a:ext cx="1570207" cy="1570207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37FCB27-9745-4DCC-8A64-085DC94F9B72}"/>
                    </a:ext>
                  </a:extLst>
                </p:cNvPr>
                <p:cNvSpPr txBox="1"/>
                <p:nvPr/>
              </p:nvSpPr>
              <p:spPr>
                <a:xfrm>
                  <a:off x="5254960" y="1934908"/>
                  <a:ext cx="1687298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000" dirty="0">
                      <a:latin typeface="a옛날사진관4" panose="02020600000000000000" pitchFamily="18" charset="-127"/>
                      <a:ea typeface="a옛날사진관4" panose="02020600000000000000" pitchFamily="18" charset="-127"/>
                    </a:rPr>
                    <a:t>56.3%</a:t>
                  </a:r>
                </a:p>
                <a:p>
                  <a:pPr algn="ctr"/>
                  <a:r>
                    <a:rPr lang="ko-KR" altLang="en-US" sz="2000" dirty="0">
                      <a:latin typeface="a옛날사진관4" panose="02020600000000000000" pitchFamily="18" charset="-127"/>
                      <a:ea typeface="a옛날사진관4" panose="02020600000000000000" pitchFamily="18" charset="-127"/>
                    </a:rPr>
                    <a:t>감소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71586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69E233-F4DE-44FB-8BFB-E94EECCB6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328"/>
            <a:ext cx="10515600" cy="413089"/>
          </a:xfrm>
        </p:spPr>
        <p:txBody>
          <a:bodyPr>
            <a:noAutofit/>
          </a:bodyPr>
          <a:lstStyle/>
          <a:p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진행 과정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04EB3A3-6964-40AD-9857-69B7AFE895D9}"/>
              </a:ext>
            </a:extLst>
          </p:cNvPr>
          <p:cNvCxnSpPr>
            <a:cxnSpLocks/>
          </p:cNvCxnSpPr>
          <p:nvPr/>
        </p:nvCxnSpPr>
        <p:spPr>
          <a:xfrm>
            <a:off x="838200" y="948211"/>
            <a:ext cx="10515600" cy="0"/>
          </a:xfrm>
          <a:prstGeom prst="line">
            <a:avLst/>
          </a:prstGeom>
          <a:ln w="38100">
            <a:solidFill>
              <a:srgbClr val="4F4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AD1E05A-82AC-4DB9-809D-5006B1AB733E}"/>
              </a:ext>
            </a:extLst>
          </p:cNvPr>
          <p:cNvSpPr txBox="1"/>
          <p:nvPr/>
        </p:nvSpPr>
        <p:spPr>
          <a:xfrm>
            <a:off x="5758774" y="6379960"/>
            <a:ext cx="674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- 1 -</a:t>
            </a:r>
            <a:endParaRPr lang="ko-KR" altLang="en-US" sz="14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92E6375-85C2-4BB2-9B0F-0B9D3AB5D7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200"/>
          <a:stretch/>
        </p:blipFill>
        <p:spPr>
          <a:xfrm>
            <a:off x="1886744" y="1016841"/>
            <a:ext cx="8418510" cy="529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524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69E233-F4DE-44FB-8BFB-E94EECCB6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328"/>
            <a:ext cx="10515600" cy="413089"/>
          </a:xfrm>
        </p:spPr>
        <p:txBody>
          <a:bodyPr>
            <a:noAutofit/>
          </a:bodyPr>
          <a:lstStyle/>
          <a:p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인사이트 적용 및 정책 제안 </a:t>
            </a:r>
            <a:r>
              <a:rPr lang="en-US" altLang="ko-KR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3</a:t>
            </a:r>
            <a:endParaRPr lang="ko-KR" altLang="en-US" sz="28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04EB3A3-6964-40AD-9857-69B7AFE895D9}"/>
              </a:ext>
            </a:extLst>
          </p:cNvPr>
          <p:cNvCxnSpPr>
            <a:cxnSpLocks/>
          </p:cNvCxnSpPr>
          <p:nvPr/>
        </p:nvCxnSpPr>
        <p:spPr>
          <a:xfrm>
            <a:off x="838200" y="948211"/>
            <a:ext cx="10515600" cy="0"/>
          </a:xfrm>
          <a:prstGeom prst="line">
            <a:avLst/>
          </a:prstGeom>
          <a:ln w="38100">
            <a:solidFill>
              <a:srgbClr val="4F4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1373F73-5D37-4770-9143-DCF23A690971}"/>
              </a:ext>
            </a:extLst>
          </p:cNvPr>
          <p:cNvSpPr txBox="1"/>
          <p:nvPr/>
        </p:nvSpPr>
        <p:spPr>
          <a:xfrm>
            <a:off x="5713378" y="6379960"/>
            <a:ext cx="765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- 19 -</a:t>
            </a:r>
            <a:endParaRPr lang="ko-KR" altLang="en-US" sz="14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11969F1-50AA-4EC5-B22C-B9602CD54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717" y="1136172"/>
            <a:ext cx="8116563" cy="28843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F22F1F-1A67-4660-8777-81EE2186C5FE}"/>
              </a:ext>
            </a:extLst>
          </p:cNvPr>
          <p:cNvSpPr txBox="1"/>
          <p:nvPr/>
        </p:nvSpPr>
        <p:spPr>
          <a:xfrm>
            <a:off x="1018161" y="4162320"/>
            <a:ext cx="1015567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VMS(</a:t>
            </a:r>
            <a:r>
              <a:rPr lang="ko-KR" altLang="en-US" sz="20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도로전광표지</a:t>
            </a:r>
            <a:r>
              <a:rPr lang="en-US" altLang="ko-KR" sz="20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) </a:t>
            </a:r>
            <a:r>
              <a:rPr lang="ko-KR" altLang="en-US" sz="20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설치</a:t>
            </a:r>
            <a:endParaRPr lang="en-US" altLang="ko-KR" sz="20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ㆍ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도로 폭이 넓어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지시 표지가 설치가 </a:t>
            </a:r>
            <a:r>
              <a:rPr lang="ko-KR" altLang="en-US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어려운 지역에 </a:t>
            </a:r>
            <a:r>
              <a:rPr lang="en-US" altLang="ko-KR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VMS </a:t>
            </a:r>
            <a:r>
              <a:rPr lang="ko-KR" altLang="en-US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설치</a:t>
            </a:r>
            <a:endParaRPr lang="en-US" altLang="ko-KR" dirty="0">
              <a:solidFill>
                <a:srgbClr val="FF0000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ㆍ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6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차로 이상인 도로에 설치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지방도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6%,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시도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10%,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구도 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1.5%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비율에 해당 </a:t>
            </a:r>
            <a:r>
              <a:rPr lang="en-US" altLang="ko-KR" baseline="-25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(</a:t>
            </a:r>
            <a:r>
              <a:rPr lang="ko-KR" altLang="en-US" baseline="-25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국토교통부 통계누리</a:t>
            </a:r>
            <a:r>
              <a:rPr lang="en-US" altLang="ko-KR" baseline="-25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)</a:t>
            </a:r>
          </a:p>
          <a:p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ㆍ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현재 차선 교통량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지시 표지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감응형 좌회전 등 다양한 </a:t>
            </a:r>
            <a:r>
              <a:rPr lang="ko-KR" altLang="en-US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도로 정보 제공 가능</a:t>
            </a:r>
          </a:p>
        </p:txBody>
      </p:sp>
    </p:spTree>
    <p:extLst>
      <p:ext uri="{BB962C8B-B14F-4D97-AF65-F5344CB8AC3E}">
        <p14:creationId xmlns:p14="http://schemas.microsoft.com/office/powerpoint/2010/main" val="2359298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BAAF527-6859-4C88-8EEF-C89F92E2BEB0}"/>
              </a:ext>
            </a:extLst>
          </p:cNvPr>
          <p:cNvSpPr/>
          <p:nvPr/>
        </p:nvSpPr>
        <p:spPr>
          <a:xfrm>
            <a:off x="1" y="-2"/>
            <a:ext cx="12192000" cy="6858001"/>
          </a:xfrm>
          <a:prstGeom prst="rect">
            <a:avLst/>
          </a:prstGeom>
          <a:solidFill>
            <a:srgbClr val="4F4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B491BAC-4867-4838-ACBF-ABF1DFB86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6857999"/>
          </a:xfrm>
        </p:spPr>
        <p:txBody>
          <a:bodyPr anchor="ctr">
            <a:normAutofit/>
          </a:bodyPr>
          <a:lstStyle/>
          <a:p>
            <a:r>
              <a:rPr lang="ko-KR" altLang="en-US" sz="4000" dirty="0">
                <a:solidFill>
                  <a:srgbClr val="F2F4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지금의 민원이</a:t>
            </a:r>
            <a:br>
              <a:rPr lang="en-US" altLang="ko-KR" sz="4000" dirty="0">
                <a:solidFill>
                  <a:srgbClr val="F2F4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lang="ko-KR" altLang="en-US" sz="4000" dirty="0">
                <a:solidFill>
                  <a:srgbClr val="F2F4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다음의 사고 신고일 수 있습니다</a:t>
            </a:r>
            <a:r>
              <a:rPr lang="en-US" altLang="ko-KR" sz="4000" dirty="0">
                <a:solidFill>
                  <a:srgbClr val="F2F4F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.</a:t>
            </a:r>
            <a:endParaRPr lang="ko-KR" altLang="en-US" sz="4000" dirty="0">
              <a:solidFill>
                <a:srgbClr val="F2F4F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0715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7B9B185-E8EB-4F68-9B52-32746A233E2D}"/>
              </a:ext>
            </a:extLst>
          </p:cNvPr>
          <p:cNvSpPr txBox="1"/>
          <p:nvPr/>
        </p:nvSpPr>
        <p:spPr>
          <a:xfrm>
            <a:off x="733098" y="4454334"/>
            <a:ext cx="502567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&lt; </a:t>
            </a:r>
            <a:r>
              <a:rPr lang="ko-KR" altLang="en-US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좌표를 통한 위치 판별 방법 </a:t>
            </a:r>
            <a:r>
              <a:rPr lang="en-US" altLang="ko-KR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1 &gt;</a:t>
            </a:r>
          </a:p>
          <a:p>
            <a:pPr algn="ctr"/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16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ㆍ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경위도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만 존재하는 데이터에서 </a:t>
            </a:r>
            <a:r>
              <a:rPr lang="ko-KR" altLang="en-US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지역 확인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이 필요</a:t>
            </a:r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16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ㆍ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Python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의 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shapely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라이브러리를 사용</a:t>
            </a:r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16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ㆍ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특정 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polygon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안에 좌표가 있는지 판별하는 방법</a:t>
            </a:r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16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ㆍ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16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GeoJSON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다각형을 사용하여 </a:t>
            </a:r>
            <a:r>
              <a:rPr lang="en-US" altLang="ko-KR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1</a:t>
            </a:r>
            <a:r>
              <a:rPr lang="ko-KR" altLang="en-US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차 판별</a:t>
            </a:r>
            <a:endParaRPr lang="en-US" altLang="ko-KR" sz="1600" dirty="0">
              <a:solidFill>
                <a:srgbClr val="FF0000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AA747E-EE69-4F4D-A1A5-C0EFD8374A79}"/>
              </a:ext>
            </a:extLst>
          </p:cNvPr>
          <p:cNvSpPr txBox="1"/>
          <p:nvPr/>
        </p:nvSpPr>
        <p:spPr>
          <a:xfrm>
            <a:off x="5926653" y="4454331"/>
            <a:ext cx="542714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&lt; </a:t>
            </a:r>
            <a:r>
              <a:rPr lang="ko-KR" altLang="en-US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좌표를 통한 위치 판별 방법 </a:t>
            </a:r>
            <a:r>
              <a:rPr lang="en-US" altLang="ko-KR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2 &gt; </a:t>
            </a:r>
            <a:endParaRPr lang="ko-KR" altLang="en-US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  <a:p>
            <a:pPr algn="ctr"/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16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ㆍ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Python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의 </a:t>
            </a:r>
            <a:r>
              <a:rPr lang="en-US" altLang="ko-KR" sz="16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geopy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라이브러리를 사용</a:t>
            </a:r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16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ㆍ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Open Street Map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서비스를 기반으로 주소 체계 반환</a:t>
            </a:r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16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ㆍ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2023</a:t>
            </a:r>
            <a:r>
              <a:rPr lang="ko-KR" altLang="en-US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년 </a:t>
            </a:r>
            <a:r>
              <a:rPr lang="en-US" altLang="ko-KR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6</a:t>
            </a:r>
            <a:r>
              <a:rPr lang="ko-KR" altLang="en-US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월 기준 최신화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확인</a:t>
            </a:r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16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ㆍ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방법 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1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로 판별하지 못한 </a:t>
            </a:r>
            <a:r>
              <a:rPr lang="ko-KR" altLang="en-US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예외 데이터 </a:t>
            </a:r>
            <a:r>
              <a:rPr lang="en-US" altLang="ko-KR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2</a:t>
            </a:r>
            <a:r>
              <a:rPr lang="ko-KR" altLang="en-US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차 판별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69E233-F4DE-44FB-8BFB-E94EECCB6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328"/>
            <a:ext cx="10515600" cy="413089"/>
          </a:xfrm>
        </p:spPr>
        <p:txBody>
          <a:bodyPr>
            <a:noAutofit/>
          </a:bodyPr>
          <a:lstStyle/>
          <a:p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위치 파악 및 </a:t>
            </a:r>
            <a:r>
              <a:rPr lang="ko-KR" altLang="en-US" sz="28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전처리</a:t>
            </a:r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　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04EB3A3-6964-40AD-9857-69B7AFE895D9}"/>
              </a:ext>
            </a:extLst>
          </p:cNvPr>
          <p:cNvCxnSpPr>
            <a:cxnSpLocks/>
          </p:cNvCxnSpPr>
          <p:nvPr/>
        </p:nvCxnSpPr>
        <p:spPr>
          <a:xfrm>
            <a:off x="838200" y="948211"/>
            <a:ext cx="10515600" cy="0"/>
          </a:xfrm>
          <a:prstGeom prst="line">
            <a:avLst/>
          </a:prstGeom>
          <a:ln w="38100">
            <a:solidFill>
              <a:srgbClr val="4F4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AD1E05A-82AC-4DB9-809D-5006B1AB733E}"/>
              </a:ext>
            </a:extLst>
          </p:cNvPr>
          <p:cNvSpPr txBox="1"/>
          <p:nvPr/>
        </p:nvSpPr>
        <p:spPr>
          <a:xfrm>
            <a:off x="5758774" y="6379960"/>
            <a:ext cx="674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- 2 -</a:t>
            </a:r>
            <a:endParaRPr lang="ko-KR" altLang="en-US" sz="14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A9A1EC-FBC2-4E48-8FF5-E2EAA127A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76" y="1405435"/>
            <a:ext cx="4596317" cy="25916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105ED9E-CF36-4DDC-8D26-A88274D7A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402" y="1405439"/>
            <a:ext cx="4887645" cy="259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04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69E233-F4DE-44FB-8BFB-E94EECCB6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328"/>
            <a:ext cx="10515600" cy="413089"/>
          </a:xfrm>
        </p:spPr>
        <p:txBody>
          <a:bodyPr>
            <a:noAutofit/>
          </a:bodyPr>
          <a:lstStyle/>
          <a:p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위치 파악 및 </a:t>
            </a:r>
            <a:r>
              <a:rPr lang="ko-KR" altLang="en-US" sz="28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전처리</a:t>
            </a:r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　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04EB3A3-6964-40AD-9857-69B7AFE895D9}"/>
              </a:ext>
            </a:extLst>
          </p:cNvPr>
          <p:cNvCxnSpPr>
            <a:cxnSpLocks/>
          </p:cNvCxnSpPr>
          <p:nvPr/>
        </p:nvCxnSpPr>
        <p:spPr>
          <a:xfrm>
            <a:off x="838200" y="948211"/>
            <a:ext cx="10515600" cy="0"/>
          </a:xfrm>
          <a:prstGeom prst="line">
            <a:avLst/>
          </a:prstGeom>
          <a:ln w="38100">
            <a:solidFill>
              <a:srgbClr val="4F4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AD1E05A-82AC-4DB9-809D-5006B1AB733E}"/>
              </a:ext>
            </a:extLst>
          </p:cNvPr>
          <p:cNvSpPr txBox="1"/>
          <p:nvPr/>
        </p:nvSpPr>
        <p:spPr>
          <a:xfrm>
            <a:off x="5758774" y="6379960"/>
            <a:ext cx="674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- 3 -</a:t>
            </a:r>
            <a:endParaRPr lang="ko-KR" altLang="en-US" sz="14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592F279-3D54-4C1D-9808-4B03C936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97" y="1462047"/>
            <a:ext cx="5047852" cy="282155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B1CBDEF-596D-414A-B49E-28EA19F41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653" y="1462046"/>
            <a:ext cx="5532247" cy="282155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FCB7ED7-4335-419A-8F42-DE9C99C9E298}"/>
              </a:ext>
            </a:extLst>
          </p:cNvPr>
          <p:cNvSpPr txBox="1"/>
          <p:nvPr/>
        </p:nvSpPr>
        <p:spPr>
          <a:xfrm>
            <a:off x="733098" y="4788911"/>
            <a:ext cx="502567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&lt; </a:t>
            </a:r>
            <a:r>
              <a:rPr lang="ko-KR" altLang="en-US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데이터프레임 제작</a:t>
            </a:r>
            <a:r>
              <a:rPr lang="en-US" altLang="ko-KR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&gt;</a:t>
            </a:r>
          </a:p>
          <a:p>
            <a:pPr algn="ctr"/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16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ㆍ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앞서 언급한 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2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가지 위치 판별 방법 사용</a:t>
            </a:r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16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ㆍ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9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개의 카테고리별 모든 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csv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파일에서</a:t>
            </a:r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   올바르게 지역을 찾아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 </a:t>
            </a:r>
            <a:r>
              <a:rPr lang="ko-KR" altLang="en-US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데이터프레임화 진행</a:t>
            </a:r>
            <a:endParaRPr lang="en-US" altLang="ko-KR" sz="1600" dirty="0">
              <a:solidFill>
                <a:srgbClr val="FF0000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0DBB6E-E170-494C-A356-79DA9A4BB734}"/>
              </a:ext>
            </a:extLst>
          </p:cNvPr>
          <p:cNvSpPr txBox="1"/>
          <p:nvPr/>
        </p:nvSpPr>
        <p:spPr>
          <a:xfrm>
            <a:off x="5926653" y="4788911"/>
            <a:ext cx="54271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&lt; </a:t>
            </a:r>
            <a:r>
              <a:rPr lang="ko-KR" altLang="en-US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결측치</a:t>
            </a:r>
            <a:r>
              <a:rPr lang="ko-KR" altLang="en-US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확인</a:t>
            </a:r>
            <a:r>
              <a:rPr lang="en-US" altLang="ko-KR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&gt;</a:t>
            </a:r>
          </a:p>
          <a:p>
            <a:pPr algn="ctr"/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16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ㆍ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단 한 건의 예외 데이터 없이</a:t>
            </a:r>
            <a:endParaRPr lang="en-US" altLang="ko-KR" sz="1600" dirty="0">
              <a:solidFill>
                <a:srgbClr val="FF0000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   모든 데이터에 지역을 찾았음을 확인</a:t>
            </a:r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endParaRPr lang="en-US" altLang="ko-KR" sz="12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r>
              <a:rPr lang="en-US" altLang="ko-KR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# </a:t>
            </a:r>
            <a:r>
              <a:rPr lang="ko-KR" altLang="en-US" sz="10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결측치</a:t>
            </a:r>
            <a:r>
              <a:rPr lang="en-US" altLang="ko-KR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:</a:t>
            </a:r>
            <a:r>
              <a:rPr lang="ko-KR" altLang="en-US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범위나 범주를 벗어나 수집되지 않은 데이터 손실</a:t>
            </a:r>
          </a:p>
        </p:txBody>
      </p:sp>
    </p:spTree>
    <p:extLst>
      <p:ext uri="{BB962C8B-B14F-4D97-AF65-F5344CB8AC3E}">
        <p14:creationId xmlns:p14="http://schemas.microsoft.com/office/powerpoint/2010/main" val="138179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69E233-F4DE-44FB-8BFB-E94EECCB6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328"/>
            <a:ext cx="10515600" cy="413089"/>
          </a:xfrm>
        </p:spPr>
        <p:txBody>
          <a:bodyPr>
            <a:noAutofit/>
          </a:bodyPr>
          <a:lstStyle/>
          <a:p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시각화 및 분석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04EB3A3-6964-40AD-9857-69B7AFE895D9}"/>
              </a:ext>
            </a:extLst>
          </p:cNvPr>
          <p:cNvCxnSpPr>
            <a:cxnSpLocks/>
          </p:cNvCxnSpPr>
          <p:nvPr/>
        </p:nvCxnSpPr>
        <p:spPr>
          <a:xfrm>
            <a:off x="838200" y="948211"/>
            <a:ext cx="10515600" cy="0"/>
          </a:xfrm>
          <a:prstGeom prst="line">
            <a:avLst/>
          </a:prstGeom>
          <a:ln w="38100">
            <a:solidFill>
              <a:srgbClr val="4F4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AD1E05A-82AC-4DB9-809D-5006B1AB733E}"/>
              </a:ext>
            </a:extLst>
          </p:cNvPr>
          <p:cNvSpPr txBox="1"/>
          <p:nvPr/>
        </p:nvSpPr>
        <p:spPr>
          <a:xfrm>
            <a:off x="5758774" y="6379960"/>
            <a:ext cx="674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- 4 -</a:t>
            </a:r>
            <a:endParaRPr lang="ko-KR" altLang="en-US" sz="14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88558BFD-BA35-4E31-8107-7F39D426AA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137586"/>
            <a:ext cx="1648919" cy="1648919"/>
          </a:xfr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33AC00C-446E-4596-9D5B-0592181AC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15" y="1137586"/>
            <a:ext cx="1648919" cy="164891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FA258FC-6CBD-4D43-BA5F-26F1B24B42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272" y="1137585"/>
            <a:ext cx="1648919" cy="164891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EDE2821-4927-4BCB-8D60-3C6EDBB77F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63416"/>
            <a:ext cx="1648919" cy="164891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B99F796-C713-401C-8206-D58F86C5D0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14" y="2863416"/>
            <a:ext cx="1648919" cy="164891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71BA2D4-8C3D-4A20-859E-D933898672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428" y="2863416"/>
            <a:ext cx="1648919" cy="164891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10C71F5-98AD-4A97-BD90-F601192708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589246"/>
            <a:ext cx="1648919" cy="164891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8440AC5-B91E-4AF3-9A5A-563A989438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14" y="4589246"/>
            <a:ext cx="1648919" cy="164891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8C0F2E4-6225-49AE-812A-D03DDA8F7BE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428" y="4589246"/>
            <a:ext cx="1658140" cy="164891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DF1EDDB-F607-420D-9090-25B44F6326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1084598"/>
            <a:ext cx="5257800" cy="34277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29BC7B-6C77-478E-9A9A-E71ABA677D4F}"/>
              </a:ext>
            </a:extLst>
          </p:cNvPr>
          <p:cNvSpPr txBox="1"/>
          <p:nvPr/>
        </p:nvSpPr>
        <p:spPr>
          <a:xfrm>
            <a:off x="6206247" y="4643336"/>
            <a:ext cx="51475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9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개의 모든 카테고리 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‘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단계 구분도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’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로 시각화</a:t>
            </a:r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endParaRPr lang="en-US" altLang="ko-KR" sz="5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↓</a:t>
            </a:r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endParaRPr lang="en-US" altLang="ko-KR" sz="5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각 카테고리별 </a:t>
            </a:r>
            <a:r>
              <a:rPr lang="ko-KR" altLang="en-US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상위 </a:t>
            </a:r>
            <a:r>
              <a:rPr lang="en-US" altLang="ko-KR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3</a:t>
            </a:r>
            <a:r>
              <a:rPr lang="ko-KR" altLang="en-US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개 지역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선별</a:t>
            </a:r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endParaRPr lang="en-US" altLang="ko-KR" sz="5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↓</a:t>
            </a:r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endParaRPr lang="en-US" altLang="ko-KR" sz="5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27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개 지역 중 </a:t>
            </a:r>
            <a:r>
              <a:rPr lang="ko-KR" altLang="en-US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최종 </a:t>
            </a:r>
            <a:r>
              <a:rPr lang="en-US" altLang="ko-KR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TOP 10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선별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0FB0F-D522-4E50-90D3-2D12E2DC0677}"/>
              </a:ext>
            </a:extLst>
          </p:cNvPr>
          <p:cNvSpPr txBox="1"/>
          <p:nvPr/>
        </p:nvSpPr>
        <p:spPr>
          <a:xfrm>
            <a:off x="1824664" y="2578739"/>
            <a:ext cx="7429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꼬리물기</a:t>
            </a:r>
            <a:endParaRPr lang="ko-KR" altLang="en-US" sz="10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F96A84-4EC3-49F4-A376-A567A0532A5C}"/>
              </a:ext>
            </a:extLst>
          </p:cNvPr>
          <p:cNvSpPr txBox="1"/>
          <p:nvPr/>
        </p:nvSpPr>
        <p:spPr>
          <a:xfrm>
            <a:off x="3548610" y="2578739"/>
            <a:ext cx="7429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불법 유턴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FE034E-A683-4F09-97A2-DBE67FF4ABF9}"/>
              </a:ext>
            </a:extLst>
          </p:cNvPr>
          <p:cNvSpPr txBox="1"/>
          <p:nvPr/>
        </p:nvSpPr>
        <p:spPr>
          <a:xfrm>
            <a:off x="5141383" y="2578739"/>
            <a:ext cx="9023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불법 좌회전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9FD9E9-9088-4ABC-82F4-1D103A14F239}"/>
              </a:ext>
            </a:extLst>
          </p:cNvPr>
          <p:cNvSpPr txBox="1"/>
          <p:nvPr/>
        </p:nvSpPr>
        <p:spPr>
          <a:xfrm>
            <a:off x="1821742" y="4298821"/>
            <a:ext cx="7429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신호 위반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42F285-228D-4628-931B-64ABE87B23F5}"/>
              </a:ext>
            </a:extLst>
          </p:cNvPr>
          <p:cNvSpPr txBox="1"/>
          <p:nvPr/>
        </p:nvSpPr>
        <p:spPr>
          <a:xfrm>
            <a:off x="3545688" y="4298821"/>
            <a:ext cx="7429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역주행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5B8664C-63AB-4605-97F3-4BBBAB02C4FD}"/>
              </a:ext>
            </a:extLst>
          </p:cNvPr>
          <p:cNvSpPr txBox="1"/>
          <p:nvPr/>
        </p:nvSpPr>
        <p:spPr>
          <a:xfrm>
            <a:off x="5138461" y="4298821"/>
            <a:ext cx="9023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정지선 침범</a:t>
            </a:r>
            <a:endParaRPr lang="ko-KR" altLang="en-US" sz="10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2C775DE-84AB-408E-9D35-32E296C77C9E}"/>
              </a:ext>
            </a:extLst>
          </p:cNvPr>
          <p:cNvSpPr txBox="1"/>
          <p:nvPr/>
        </p:nvSpPr>
        <p:spPr>
          <a:xfrm>
            <a:off x="1574800" y="6032704"/>
            <a:ext cx="9898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중앙선 침범</a:t>
            </a:r>
            <a:endParaRPr lang="ko-KR" altLang="en-US" sz="10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37300F-6003-405E-8EA0-7481C41A06A2}"/>
              </a:ext>
            </a:extLst>
          </p:cNvPr>
          <p:cNvSpPr txBox="1"/>
          <p:nvPr/>
        </p:nvSpPr>
        <p:spPr>
          <a:xfrm>
            <a:off x="3264374" y="6032704"/>
            <a:ext cx="1024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지정 차로 위반</a:t>
            </a:r>
            <a:endParaRPr lang="ko-KR" altLang="en-US" sz="10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12EE82-CF4E-42B1-AC65-2FDAA55AD46E}"/>
              </a:ext>
            </a:extLst>
          </p:cNvPr>
          <p:cNvSpPr txBox="1"/>
          <p:nvPr/>
        </p:nvSpPr>
        <p:spPr>
          <a:xfrm>
            <a:off x="5016501" y="6032704"/>
            <a:ext cx="10242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0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진로 변경 위반</a:t>
            </a:r>
            <a:endParaRPr lang="ko-KR" altLang="en-US" sz="1000" dirty="0">
              <a:latin typeface="a옛날사진관4" panose="02020600000000000000" pitchFamily="18" charset="-127"/>
              <a:ea typeface="a옛날사진관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9629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0ED141AD-AFB7-4819-9864-364DA7975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1585" y="1343271"/>
            <a:ext cx="5712215" cy="247477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B69E233-F4DE-44FB-8BFB-E94EECCB6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328"/>
            <a:ext cx="10515600" cy="413089"/>
          </a:xfrm>
        </p:spPr>
        <p:txBody>
          <a:bodyPr>
            <a:noAutofit/>
          </a:bodyPr>
          <a:lstStyle/>
          <a:p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시각화 및 분석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04EB3A3-6964-40AD-9857-69B7AFE895D9}"/>
              </a:ext>
            </a:extLst>
          </p:cNvPr>
          <p:cNvCxnSpPr>
            <a:cxnSpLocks/>
          </p:cNvCxnSpPr>
          <p:nvPr/>
        </p:nvCxnSpPr>
        <p:spPr>
          <a:xfrm>
            <a:off x="838200" y="948211"/>
            <a:ext cx="10515600" cy="0"/>
          </a:xfrm>
          <a:prstGeom prst="line">
            <a:avLst/>
          </a:prstGeom>
          <a:ln w="38100">
            <a:solidFill>
              <a:srgbClr val="4F4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AD1E05A-82AC-4DB9-809D-5006B1AB733E}"/>
              </a:ext>
            </a:extLst>
          </p:cNvPr>
          <p:cNvSpPr txBox="1"/>
          <p:nvPr/>
        </p:nvSpPr>
        <p:spPr>
          <a:xfrm>
            <a:off x="5758774" y="6379960"/>
            <a:ext cx="674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- 5 -</a:t>
            </a:r>
            <a:endParaRPr lang="ko-KR" altLang="en-US" sz="14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EFF89E-1CA4-428C-A7E5-798708D9702D}"/>
              </a:ext>
            </a:extLst>
          </p:cNvPr>
          <p:cNvSpPr txBox="1"/>
          <p:nvPr/>
        </p:nvSpPr>
        <p:spPr>
          <a:xfrm>
            <a:off x="5846324" y="3965772"/>
            <a:ext cx="550747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8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개의 교통 관련 데이터 수집 </a:t>
            </a:r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endParaRPr lang="en-US" altLang="ko-KR" sz="5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+</a:t>
            </a:r>
          </a:p>
          <a:p>
            <a:pPr algn="ctr"/>
            <a:r>
              <a:rPr lang="en-US" altLang="ko-KR" sz="5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</a:t>
            </a:r>
          </a:p>
          <a:p>
            <a:pPr algn="ctr"/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‘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군집 클러스터 마커</a:t>
            </a:r>
            <a:r>
              <a:rPr lang="en-US" altLang="ko-KR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’ </a:t>
            </a:r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사용으로</a:t>
            </a:r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국민권익위원회 제공 데이터 밀집 지역 확인</a:t>
            </a:r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endParaRPr lang="en-US" altLang="ko-KR" sz="5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ko-KR" altLang="en-US" sz="16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↓</a:t>
            </a:r>
            <a:endParaRPr lang="en-US" altLang="ko-KR" sz="16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endParaRPr lang="en-US" altLang="ko-KR" sz="500" dirty="0">
              <a:solidFill>
                <a:srgbClr val="FF0000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ko-KR" altLang="en-US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민원 밀집이 높고 교통량이 많은 구역 </a:t>
            </a:r>
            <a:r>
              <a:rPr lang="ko-KR" altLang="en-US" sz="1600" dirty="0" err="1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로드뷰로</a:t>
            </a:r>
            <a:r>
              <a:rPr lang="ko-KR" altLang="en-US" sz="1600" dirty="0">
                <a:solidFill>
                  <a:srgbClr val="FF0000"/>
                </a:solidFill>
                <a:latin typeface="a옛날사진관2" panose="02020600000000000000" pitchFamily="18" charset="-127"/>
                <a:ea typeface="a옛날사진관2" panose="02020600000000000000" pitchFamily="18" charset="-127"/>
              </a:rPr>
              <a:t> 확인</a:t>
            </a:r>
            <a:endParaRPr lang="en-US" altLang="ko-KR" sz="1600" dirty="0">
              <a:solidFill>
                <a:srgbClr val="FF0000"/>
              </a:solidFill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endParaRPr lang="en-US" altLang="ko-KR" sz="10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en-US" altLang="ko-KR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# </a:t>
            </a:r>
            <a:r>
              <a:rPr lang="ko-KR" altLang="en-US" sz="1000" dirty="0" err="1">
                <a:latin typeface="a옛날사진관2" panose="02020600000000000000" pitchFamily="18" charset="-127"/>
                <a:ea typeface="a옛날사진관2" panose="02020600000000000000" pitchFamily="18" charset="-127"/>
              </a:rPr>
              <a:t>로드뷰</a:t>
            </a:r>
            <a:r>
              <a:rPr lang="ko-KR" altLang="en-US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 확인 날짜</a:t>
            </a:r>
            <a:r>
              <a:rPr lang="en-US" altLang="ko-KR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: 2022</a:t>
            </a:r>
            <a:r>
              <a:rPr lang="ko-KR" altLang="en-US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년 </a:t>
            </a:r>
            <a:r>
              <a:rPr lang="en-US" altLang="ko-KR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1</a:t>
            </a:r>
            <a:r>
              <a:rPr lang="ko-KR" altLang="en-US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월 </a:t>
            </a:r>
            <a:r>
              <a:rPr lang="en-US" altLang="ko-KR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~ 2023</a:t>
            </a:r>
            <a:r>
              <a:rPr lang="ko-KR" altLang="en-US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년 </a:t>
            </a:r>
            <a:r>
              <a:rPr lang="en-US" altLang="ko-KR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3</a:t>
            </a:r>
            <a:r>
              <a:rPr lang="ko-KR" altLang="en-US" sz="10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월</a:t>
            </a:r>
            <a:endParaRPr lang="en-US" altLang="ko-KR" sz="10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468FC0B-F9DC-4C13-9068-69D79EE40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88943"/>
            <a:ext cx="4474220" cy="4474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A5A90C-C428-4F5A-A3E8-6A9BD9D6EA0D}"/>
              </a:ext>
            </a:extLst>
          </p:cNvPr>
          <p:cNvSpPr txBox="1"/>
          <p:nvPr/>
        </p:nvSpPr>
        <p:spPr>
          <a:xfrm>
            <a:off x="1480541" y="5950931"/>
            <a:ext cx="2883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&lt; TOP 10 </a:t>
            </a:r>
            <a:r>
              <a:rPr lang="ko-KR" altLang="en-US" sz="12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민원 발생 지역 표시 </a:t>
            </a:r>
            <a:r>
              <a:rPr lang="en-US" altLang="ko-KR" sz="12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887801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B6A379D-4B9A-4C98-BA2F-98B982FE16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86" r="14489" b="16449"/>
          <a:stretch/>
        </p:blipFill>
        <p:spPr>
          <a:xfrm>
            <a:off x="1926886" y="1164969"/>
            <a:ext cx="8338226" cy="46902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B69E233-F4DE-44FB-8BFB-E94EECCB6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328"/>
            <a:ext cx="10515600" cy="413089"/>
          </a:xfrm>
        </p:spPr>
        <p:txBody>
          <a:bodyPr>
            <a:noAutofit/>
          </a:bodyPr>
          <a:lstStyle/>
          <a:p>
            <a:r>
              <a:rPr lang="ko-KR" altLang="en-US" sz="28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로드뷰</a:t>
            </a:r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확인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04EB3A3-6964-40AD-9857-69B7AFE895D9}"/>
              </a:ext>
            </a:extLst>
          </p:cNvPr>
          <p:cNvCxnSpPr>
            <a:cxnSpLocks/>
          </p:cNvCxnSpPr>
          <p:nvPr/>
        </p:nvCxnSpPr>
        <p:spPr>
          <a:xfrm>
            <a:off x="838200" y="948211"/>
            <a:ext cx="10515600" cy="0"/>
          </a:xfrm>
          <a:prstGeom prst="line">
            <a:avLst/>
          </a:prstGeom>
          <a:ln w="38100">
            <a:solidFill>
              <a:srgbClr val="4F4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AD1E05A-82AC-4DB9-809D-5006B1AB733E}"/>
              </a:ext>
            </a:extLst>
          </p:cNvPr>
          <p:cNvSpPr txBox="1"/>
          <p:nvPr/>
        </p:nvSpPr>
        <p:spPr>
          <a:xfrm>
            <a:off x="5758774" y="6379960"/>
            <a:ext cx="674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- 6 -</a:t>
            </a:r>
            <a:endParaRPr lang="ko-KR" altLang="en-US" sz="14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04E150C-45E6-4230-A618-0FA3F1D6EFFD}"/>
              </a:ext>
            </a:extLst>
          </p:cNvPr>
          <p:cNvCxnSpPr>
            <a:cxnSpLocks/>
          </p:cNvCxnSpPr>
          <p:nvPr/>
        </p:nvCxnSpPr>
        <p:spPr>
          <a:xfrm flipV="1">
            <a:off x="5779412" y="2735065"/>
            <a:ext cx="249154" cy="7152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4A5FE9C-08FB-4BB7-9AA0-96E158F393F8}"/>
              </a:ext>
            </a:extLst>
          </p:cNvPr>
          <p:cNvCxnSpPr>
            <a:cxnSpLocks/>
          </p:cNvCxnSpPr>
          <p:nvPr/>
        </p:nvCxnSpPr>
        <p:spPr>
          <a:xfrm flipH="1" flipV="1">
            <a:off x="7264813" y="4185489"/>
            <a:ext cx="176094" cy="4233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FFE0005-6F0A-4230-895B-F7902D1D5B45}"/>
              </a:ext>
            </a:extLst>
          </p:cNvPr>
          <p:cNvCxnSpPr>
            <a:cxnSpLocks/>
          </p:cNvCxnSpPr>
          <p:nvPr/>
        </p:nvCxnSpPr>
        <p:spPr>
          <a:xfrm flipV="1">
            <a:off x="6007928" y="2749700"/>
            <a:ext cx="4381212" cy="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E2E2098-1455-4B65-A92C-C4EF5E76AF8A}"/>
              </a:ext>
            </a:extLst>
          </p:cNvPr>
          <p:cNvCxnSpPr>
            <a:cxnSpLocks/>
          </p:cNvCxnSpPr>
          <p:nvPr/>
        </p:nvCxnSpPr>
        <p:spPr>
          <a:xfrm>
            <a:off x="7440907" y="4584930"/>
            <a:ext cx="294823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839683C-94BD-40B1-8527-C772DFEDDB34}"/>
              </a:ext>
            </a:extLst>
          </p:cNvPr>
          <p:cNvCxnSpPr>
            <a:cxnSpLocks/>
          </p:cNvCxnSpPr>
          <p:nvPr/>
        </p:nvCxnSpPr>
        <p:spPr>
          <a:xfrm>
            <a:off x="1802860" y="2945959"/>
            <a:ext cx="243742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2A9493B-3A1C-429F-8118-A928A0C2C820}"/>
              </a:ext>
            </a:extLst>
          </p:cNvPr>
          <p:cNvCxnSpPr>
            <a:cxnSpLocks/>
          </p:cNvCxnSpPr>
          <p:nvPr/>
        </p:nvCxnSpPr>
        <p:spPr>
          <a:xfrm flipH="1" flipV="1">
            <a:off x="4240281" y="2945959"/>
            <a:ext cx="261362" cy="4017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72C88C4-E83C-4191-B678-2B0729B72707}"/>
              </a:ext>
            </a:extLst>
          </p:cNvPr>
          <p:cNvSpPr txBox="1"/>
          <p:nvPr/>
        </p:nvSpPr>
        <p:spPr>
          <a:xfrm>
            <a:off x="10389138" y="4228023"/>
            <a:ext cx="1136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지워진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노면 표시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E89D3C-0992-4E9C-B687-77A554BEC42B}"/>
              </a:ext>
            </a:extLst>
          </p:cNvPr>
          <p:cNvSpPr txBox="1"/>
          <p:nvPr/>
        </p:nvSpPr>
        <p:spPr>
          <a:xfrm>
            <a:off x="10389138" y="2453106"/>
            <a:ext cx="1136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지워진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노면 표시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18A097-C9F0-4DA8-8C11-EA89BA93CAC3}"/>
              </a:ext>
            </a:extLst>
          </p:cNvPr>
          <p:cNvSpPr txBox="1"/>
          <p:nvPr/>
        </p:nvSpPr>
        <p:spPr>
          <a:xfrm>
            <a:off x="445847" y="2622793"/>
            <a:ext cx="1356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보이지 않는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표지판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22B0F22-6F08-4DC7-8802-7D6BF818C1A2}"/>
              </a:ext>
            </a:extLst>
          </p:cNvPr>
          <p:cNvSpPr txBox="1"/>
          <p:nvPr/>
        </p:nvSpPr>
        <p:spPr>
          <a:xfrm>
            <a:off x="1926886" y="5868833"/>
            <a:ext cx="833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대전광역시 서구 </a:t>
            </a:r>
            <a:r>
              <a:rPr lang="en-US" altLang="ko-KR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- </a:t>
            </a:r>
            <a:r>
              <a:rPr lang="ko-KR" altLang="en-US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역주행 </a:t>
            </a:r>
            <a:r>
              <a:rPr lang="en-US" altLang="ko-KR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721</a:t>
            </a:r>
            <a:r>
              <a:rPr lang="ko-KR" altLang="en-US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건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ACEC6AC0-F8E0-42DA-A136-B45B19B662FC}"/>
              </a:ext>
            </a:extLst>
          </p:cNvPr>
          <p:cNvSpPr/>
          <p:nvPr/>
        </p:nvSpPr>
        <p:spPr>
          <a:xfrm>
            <a:off x="6943140" y="3711271"/>
            <a:ext cx="497767" cy="49776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0E963652-3F93-4344-A899-7C8DC95C7DE7}"/>
              </a:ext>
            </a:extLst>
          </p:cNvPr>
          <p:cNvSpPr/>
          <p:nvPr/>
        </p:nvSpPr>
        <p:spPr>
          <a:xfrm>
            <a:off x="5461293" y="3429000"/>
            <a:ext cx="497767" cy="49776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39C1E2D3-8898-44AE-9A00-E91C7F66550D}"/>
              </a:ext>
            </a:extLst>
          </p:cNvPr>
          <p:cNvSpPr/>
          <p:nvPr/>
        </p:nvSpPr>
        <p:spPr>
          <a:xfrm>
            <a:off x="4389982" y="3279771"/>
            <a:ext cx="497767" cy="49776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896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CC18A73-61D3-496F-B192-4B5896B35F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51" r="13765" b="15888"/>
          <a:stretch/>
        </p:blipFill>
        <p:spPr>
          <a:xfrm>
            <a:off x="1926885" y="1178581"/>
            <a:ext cx="8338226" cy="46902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B69E233-F4DE-44FB-8BFB-E94EECCB6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328"/>
            <a:ext cx="10515600" cy="413089"/>
          </a:xfrm>
        </p:spPr>
        <p:txBody>
          <a:bodyPr>
            <a:noAutofit/>
          </a:bodyPr>
          <a:lstStyle/>
          <a:p>
            <a:r>
              <a:rPr lang="ko-KR" altLang="en-US" sz="28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로드뷰</a:t>
            </a:r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확인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04EB3A3-6964-40AD-9857-69B7AFE895D9}"/>
              </a:ext>
            </a:extLst>
          </p:cNvPr>
          <p:cNvCxnSpPr>
            <a:cxnSpLocks/>
          </p:cNvCxnSpPr>
          <p:nvPr/>
        </p:nvCxnSpPr>
        <p:spPr>
          <a:xfrm>
            <a:off x="838200" y="948211"/>
            <a:ext cx="10515600" cy="0"/>
          </a:xfrm>
          <a:prstGeom prst="line">
            <a:avLst/>
          </a:prstGeom>
          <a:ln w="38100">
            <a:solidFill>
              <a:srgbClr val="4F4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AD1E05A-82AC-4DB9-809D-5006B1AB733E}"/>
              </a:ext>
            </a:extLst>
          </p:cNvPr>
          <p:cNvSpPr txBox="1"/>
          <p:nvPr/>
        </p:nvSpPr>
        <p:spPr>
          <a:xfrm>
            <a:off x="5758774" y="6379960"/>
            <a:ext cx="674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- 7 -</a:t>
            </a:r>
            <a:endParaRPr lang="ko-KR" altLang="en-US" sz="14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333EA6-B2AD-424C-81BA-3D04ECA8E53E}"/>
              </a:ext>
            </a:extLst>
          </p:cNvPr>
          <p:cNvSpPr txBox="1"/>
          <p:nvPr/>
        </p:nvSpPr>
        <p:spPr>
          <a:xfrm>
            <a:off x="1926886" y="5868833"/>
            <a:ext cx="833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대전광역시 서구 </a:t>
            </a:r>
            <a:r>
              <a:rPr lang="en-US" altLang="ko-KR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- </a:t>
            </a:r>
            <a:r>
              <a:rPr lang="ko-KR" altLang="en-US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역주행 </a:t>
            </a:r>
            <a:r>
              <a:rPr lang="en-US" altLang="ko-KR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721</a:t>
            </a:r>
            <a:r>
              <a:rPr lang="ko-KR" altLang="en-US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건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9536E42-9E74-4657-956B-C30A487FB286}"/>
              </a:ext>
            </a:extLst>
          </p:cNvPr>
          <p:cNvSpPr/>
          <p:nvPr/>
        </p:nvSpPr>
        <p:spPr>
          <a:xfrm>
            <a:off x="5992103" y="3821313"/>
            <a:ext cx="497767" cy="49776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5D84F4C-977A-4D2E-889B-5C2E2FBC340D}"/>
              </a:ext>
            </a:extLst>
          </p:cNvPr>
          <p:cNvCxnSpPr>
            <a:cxnSpLocks/>
          </p:cNvCxnSpPr>
          <p:nvPr/>
        </p:nvCxnSpPr>
        <p:spPr>
          <a:xfrm>
            <a:off x="1802860" y="3452361"/>
            <a:ext cx="40585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647F074-8F1F-43CB-8BD0-FA80647E73D8}"/>
              </a:ext>
            </a:extLst>
          </p:cNvPr>
          <p:cNvSpPr txBox="1"/>
          <p:nvPr/>
        </p:nvSpPr>
        <p:spPr>
          <a:xfrm>
            <a:off x="226787" y="2571986"/>
            <a:ext cx="15760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지워진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노면 표시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+</a:t>
            </a:r>
          </a:p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진행 방향에서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보이지 않는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노면 표시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1482EA6-8C08-4736-BB32-CF9915543459}"/>
              </a:ext>
            </a:extLst>
          </p:cNvPr>
          <p:cNvCxnSpPr>
            <a:cxnSpLocks/>
          </p:cNvCxnSpPr>
          <p:nvPr/>
        </p:nvCxnSpPr>
        <p:spPr>
          <a:xfrm flipH="1" flipV="1">
            <a:off x="5861421" y="3449149"/>
            <a:ext cx="261362" cy="4017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E67BAA99-8F21-430D-9A9A-D7BE3C274CFA}"/>
              </a:ext>
            </a:extLst>
          </p:cNvPr>
          <p:cNvSpPr/>
          <p:nvPr/>
        </p:nvSpPr>
        <p:spPr>
          <a:xfrm>
            <a:off x="6553065" y="3430634"/>
            <a:ext cx="497767" cy="49776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E2778BCC-1BEE-41B9-98EF-969807456B9B}"/>
              </a:ext>
            </a:extLst>
          </p:cNvPr>
          <p:cNvCxnSpPr>
            <a:cxnSpLocks/>
          </p:cNvCxnSpPr>
          <p:nvPr/>
        </p:nvCxnSpPr>
        <p:spPr>
          <a:xfrm>
            <a:off x="6931621" y="3235110"/>
            <a:ext cx="34510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9D18B87-5F93-40FE-B250-DF5CD9331B1F}"/>
              </a:ext>
            </a:extLst>
          </p:cNvPr>
          <p:cNvCxnSpPr>
            <a:cxnSpLocks/>
          </p:cNvCxnSpPr>
          <p:nvPr/>
        </p:nvCxnSpPr>
        <p:spPr>
          <a:xfrm flipV="1">
            <a:off x="6852543" y="3235110"/>
            <a:ext cx="79078" cy="22702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7F3E4AB-32D9-4C93-824D-2715CB94ACBE}"/>
              </a:ext>
            </a:extLst>
          </p:cNvPr>
          <p:cNvSpPr txBox="1"/>
          <p:nvPr/>
        </p:nvSpPr>
        <p:spPr>
          <a:xfrm>
            <a:off x="10382655" y="2774631"/>
            <a:ext cx="15760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진행 방향에서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보이지 않는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표지판</a:t>
            </a:r>
          </a:p>
        </p:txBody>
      </p:sp>
    </p:spTree>
    <p:extLst>
      <p:ext uri="{BB962C8B-B14F-4D97-AF65-F5344CB8AC3E}">
        <p14:creationId xmlns:p14="http://schemas.microsoft.com/office/powerpoint/2010/main" val="3988463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C56969-5725-4963-A952-2CD1DE3967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81" t="12288" r="12028" b="9114"/>
          <a:stretch/>
        </p:blipFill>
        <p:spPr>
          <a:xfrm>
            <a:off x="1926884" y="1178582"/>
            <a:ext cx="8338227" cy="46902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B69E233-F4DE-44FB-8BFB-E94EECCB6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328"/>
            <a:ext cx="10515600" cy="413089"/>
          </a:xfrm>
        </p:spPr>
        <p:txBody>
          <a:bodyPr>
            <a:noAutofit/>
          </a:bodyPr>
          <a:lstStyle/>
          <a:p>
            <a:r>
              <a:rPr lang="ko-KR" altLang="en-US" sz="2800" dirty="0" err="1">
                <a:latin typeface="a옛날사진관4" panose="02020600000000000000" pitchFamily="18" charset="-127"/>
                <a:ea typeface="a옛날사진관4" panose="02020600000000000000" pitchFamily="18" charset="-127"/>
              </a:rPr>
              <a:t>로드뷰</a:t>
            </a:r>
            <a:r>
              <a:rPr lang="ko-KR" altLang="en-US" sz="2800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확인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04EB3A3-6964-40AD-9857-69B7AFE895D9}"/>
              </a:ext>
            </a:extLst>
          </p:cNvPr>
          <p:cNvCxnSpPr>
            <a:cxnSpLocks/>
          </p:cNvCxnSpPr>
          <p:nvPr/>
        </p:nvCxnSpPr>
        <p:spPr>
          <a:xfrm>
            <a:off x="838200" y="948211"/>
            <a:ext cx="10515600" cy="0"/>
          </a:xfrm>
          <a:prstGeom prst="line">
            <a:avLst/>
          </a:prstGeom>
          <a:ln w="38100">
            <a:solidFill>
              <a:srgbClr val="4F4D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AD1E05A-82AC-4DB9-809D-5006B1AB733E}"/>
              </a:ext>
            </a:extLst>
          </p:cNvPr>
          <p:cNvSpPr txBox="1"/>
          <p:nvPr/>
        </p:nvSpPr>
        <p:spPr>
          <a:xfrm>
            <a:off x="5758774" y="6379960"/>
            <a:ext cx="674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- 8 -</a:t>
            </a:r>
            <a:endParaRPr lang="ko-KR" altLang="en-US" sz="1400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333EA6-B2AD-424C-81BA-3D04ECA8E53E}"/>
              </a:ext>
            </a:extLst>
          </p:cNvPr>
          <p:cNvSpPr txBox="1"/>
          <p:nvPr/>
        </p:nvSpPr>
        <p:spPr>
          <a:xfrm>
            <a:off x="1926886" y="5868833"/>
            <a:ext cx="833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경기도 화성시 </a:t>
            </a:r>
            <a:r>
              <a:rPr lang="en-US" altLang="ko-KR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-</a:t>
            </a:r>
            <a:r>
              <a:rPr lang="ko-KR" altLang="en-US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 진로변경방법위반 </a:t>
            </a:r>
            <a:r>
              <a:rPr lang="en-US" altLang="ko-KR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97</a:t>
            </a:r>
            <a:r>
              <a:rPr lang="ko-KR" altLang="en-US" dirty="0">
                <a:latin typeface="a옛날사진관4" panose="02020600000000000000" pitchFamily="18" charset="-127"/>
                <a:ea typeface="a옛날사진관4" panose="02020600000000000000" pitchFamily="18" charset="-127"/>
              </a:rPr>
              <a:t>건 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85C79A2-76F1-4EB1-ABD7-75785336C5BA}"/>
              </a:ext>
            </a:extLst>
          </p:cNvPr>
          <p:cNvSpPr/>
          <p:nvPr/>
        </p:nvSpPr>
        <p:spPr>
          <a:xfrm>
            <a:off x="3962265" y="4048292"/>
            <a:ext cx="497767" cy="49776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8269B64-F84D-4108-AC1D-4F7DB08C29D0}"/>
              </a:ext>
            </a:extLst>
          </p:cNvPr>
          <p:cNvSpPr/>
          <p:nvPr/>
        </p:nvSpPr>
        <p:spPr>
          <a:xfrm>
            <a:off x="4708052" y="4048291"/>
            <a:ext cx="497767" cy="49776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0CA14CF-DA9B-4D61-9EA3-6C51E2C1D6F4}"/>
              </a:ext>
            </a:extLst>
          </p:cNvPr>
          <p:cNvCxnSpPr>
            <a:cxnSpLocks/>
          </p:cNvCxnSpPr>
          <p:nvPr/>
        </p:nvCxnSpPr>
        <p:spPr>
          <a:xfrm>
            <a:off x="1822315" y="3906319"/>
            <a:ext cx="301638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CAD212A-3E63-4ED8-B2F7-CD774395D208}"/>
              </a:ext>
            </a:extLst>
          </p:cNvPr>
          <p:cNvCxnSpPr>
            <a:cxnSpLocks/>
          </p:cNvCxnSpPr>
          <p:nvPr/>
        </p:nvCxnSpPr>
        <p:spPr>
          <a:xfrm flipH="1" flipV="1">
            <a:off x="4825662" y="3900192"/>
            <a:ext cx="96349" cy="1480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55C3B2E-9379-442C-A56E-8B10BCF5391B}"/>
              </a:ext>
            </a:extLst>
          </p:cNvPr>
          <p:cNvCxnSpPr>
            <a:cxnSpLocks/>
          </p:cNvCxnSpPr>
          <p:nvPr/>
        </p:nvCxnSpPr>
        <p:spPr>
          <a:xfrm flipH="1" flipV="1">
            <a:off x="4114800" y="3900192"/>
            <a:ext cx="96348" cy="14809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823D786-DAB1-4683-8DE2-F4C1C64B373C}"/>
              </a:ext>
            </a:extLst>
          </p:cNvPr>
          <p:cNvSpPr txBox="1"/>
          <p:nvPr/>
        </p:nvSpPr>
        <p:spPr>
          <a:xfrm>
            <a:off x="246243" y="3300027"/>
            <a:ext cx="15760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좌회전 차선이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2</a:t>
            </a:r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개이지만</a:t>
            </a:r>
            <a:r>
              <a:rPr lang="en-US" altLang="ko-KR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,</a:t>
            </a:r>
          </a:p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존재하지 않는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표지판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775FC8F4-0E85-4D42-95B8-44C06F05B1E0}"/>
              </a:ext>
            </a:extLst>
          </p:cNvPr>
          <p:cNvSpPr/>
          <p:nvPr/>
        </p:nvSpPr>
        <p:spPr>
          <a:xfrm>
            <a:off x="5026580" y="3523708"/>
            <a:ext cx="497767" cy="49776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1AC0BBB-B841-4BBF-BA40-97094A0E9C4E}"/>
              </a:ext>
            </a:extLst>
          </p:cNvPr>
          <p:cNvCxnSpPr>
            <a:cxnSpLocks/>
          </p:cNvCxnSpPr>
          <p:nvPr/>
        </p:nvCxnSpPr>
        <p:spPr>
          <a:xfrm>
            <a:off x="5371965" y="3379269"/>
            <a:ext cx="500393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23942E5-9DB4-48C3-9A6E-540BC637FEAB}"/>
              </a:ext>
            </a:extLst>
          </p:cNvPr>
          <p:cNvCxnSpPr>
            <a:cxnSpLocks/>
          </p:cNvCxnSpPr>
          <p:nvPr/>
        </p:nvCxnSpPr>
        <p:spPr>
          <a:xfrm flipV="1">
            <a:off x="5300022" y="3375209"/>
            <a:ext cx="92716" cy="1566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BBEDBAF-3565-4CF7-87C2-737D73F388B5}"/>
              </a:ext>
            </a:extLst>
          </p:cNvPr>
          <p:cNvSpPr txBox="1"/>
          <p:nvPr/>
        </p:nvSpPr>
        <p:spPr>
          <a:xfrm>
            <a:off x="10492461" y="3052043"/>
            <a:ext cx="1356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직진 가능한</a:t>
            </a:r>
            <a:endParaRPr lang="en-US" altLang="ko-KR" dirty="0"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  <a:p>
            <a:pPr algn="ctr"/>
            <a:r>
              <a:rPr lang="ko-KR" altLang="en-US" dirty="0">
                <a:latin typeface="a옛날사진관2" panose="02020600000000000000" pitchFamily="18" charset="-127"/>
                <a:ea typeface="a옛날사진관2" panose="02020600000000000000" pitchFamily="18" charset="-127"/>
              </a:rPr>
              <a:t>골목길</a:t>
            </a:r>
          </a:p>
        </p:txBody>
      </p:sp>
    </p:spTree>
    <p:extLst>
      <p:ext uri="{BB962C8B-B14F-4D97-AF65-F5344CB8AC3E}">
        <p14:creationId xmlns:p14="http://schemas.microsoft.com/office/powerpoint/2010/main" val="1208949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2859</TotalTime>
  <Words>1133</Words>
  <Application>Microsoft Office PowerPoint</Application>
  <PresentationFormat>와이드스크린</PresentationFormat>
  <Paragraphs>233</Paragraphs>
  <Slides>21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a옛날사진관2</vt:lpstr>
      <vt:lpstr>a옛날사진관4</vt:lpstr>
      <vt:lpstr>HY헤드라인M</vt:lpstr>
      <vt:lpstr>맑은 고딕</vt:lpstr>
      <vt:lpstr>Arial</vt:lpstr>
      <vt:lpstr>Office 테마</vt:lpstr>
      <vt:lpstr>교통 안전 시설 가시성 및 시인성 증진 방향</vt:lpstr>
      <vt:lpstr>진행 과정</vt:lpstr>
      <vt:lpstr>위치 파악 및 전처리　</vt:lpstr>
      <vt:lpstr>위치 파악 및 전처리　</vt:lpstr>
      <vt:lpstr>시각화 및 분석</vt:lpstr>
      <vt:lpstr>시각화 및 분석</vt:lpstr>
      <vt:lpstr>로드뷰 확인</vt:lpstr>
      <vt:lpstr>로드뷰 확인</vt:lpstr>
      <vt:lpstr>로드뷰 확인</vt:lpstr>
      <vt:lpstr>로드뷰 확인</vt:lpstr>
      <vt:lpstr>문제점 확인</vt:lpstr>
      <vt:lpstr>문제점 확인</vt:lpstr>
      <vt:lpstr>인사이트 도출 1 - 노면</vt:lpstr>
      <vt:lpstr>인사이트 도출 1 - 노면</vt:lpstr>
      <vt:lpstr>인사이트 도출 1 - 노면</vt:lpstr>
      <vt:lpstr>인사이트 도출 2 - 표지판</vt:lpstr>
      <vt:lpstr>인사이트 도출 2 - 표지판</vt:lpstr>
      <vt:lpstr>인사이트 적용 및 정책 제안 1</vt:lpstr>
      <vt:lpstr>인사이트 적용 및 정책 제안 2</vt:lpstr>
      <vt:lpstr>인사이트 적용 및 정책 제안 3</vt:lpstr>
      <vt:lpstr>지금의 민원이 다음의 사고 신고일 수 있습니다.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사라져가는 </dc:title>
  <dc:creator>김 지민</dc:creator>
  <cp:lastModifiedBy>김 지민</cp:lastModifiedBy>
  <cp:revision>459</cp:revision>
  <dcterms:created xsi:type="dcterms:W3CDTF">2023-10-21T17:01:59Z</dcterms:created>
  <dcterms:modified xsi:type="dcterms:W3CDTF">2024-09-01T07:28:10Z</dcterms:modified>
</cp:coreProperties>
</file>